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77" r:id="rId1"/>
  </p:sldMasterIdLst>
  <p:notesMasterIdLst>
    <p:notesMasterId r:id="rId11"/>
  </p:notesMasterIdLst>
  <p:sldIdLst>
    <p:sldId id="272" r:id="rId2"/>
    <p:sldId id="284" r:id="rId3"/>
    <p:sldId id="285" r:id="rId4"/>
    <p:sldId id="286" r:id="rId5"/>
    <p:sldId id="287" r:id="rId6"/>
    <p:sldId id="288" r:id="rId7"/>
    <p:sldId id="291" r:id="rId8"/>
    <p:sldId id="289" r:id="rId9"/>
    <p:sldId id="29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A1D0"/>
    <a:srgbClr val="C26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6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8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2C76F-24A7-4241-AD05-94A073DB0A6E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8DEC3-5B7F-4584-8786-E18B57398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0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54D8-B71E-4CC5-AFF8-A8598DE17751}" type="datetime1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294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A43F-16BF-43AA-9B20-AA8998A3A3AE}" type="datetime1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4051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A43F-16BF-43AA-9B20-AA8998A3A3AE}" type="datetime1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384631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A43F-16BF-43AA-9B20-AA8998A3A3AE}" type="datetime1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39152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A43F-16BF-43AA-9B20-AA8998A3A3AE}" type="datetime1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95816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A43F-16BF-43AA-9B20-AA8998A3A3AE}" type="datetime1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08771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CF3DD-1E25-4D3E-A54A-F30646C6807C}" type="datetime1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2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B21EF-2C4A-40FC-BF1D-4DE042F4E05B}" type="datetime1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79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FD35-598A-4E70-96D9-CD41307E40A5}" type="datetime1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9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CBDFA-7CDD-4DBD-889E-32C19197352E}" type="datetime1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73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A43F-16BF-43AA-9B20-AA8998A3A3AE}" type="datetime1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6912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0D319-D76F-4A81-B008-E926E2A23340}" type="datetime1">
              <a:rPr lang="ru-RU" smtClean="0"/>
              <a:t>27.01.2022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50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A9149-8387-4AE5-9422-E1B6F5BDF344}" type="datetime1">
              <a:rPr lang="ru-RU" smtClean="0"/>
              <a:t>27.01.2022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718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9BCC5-F4BB-4F23-9631-B7FEBEEEF6C2}" type="datetime1">
              <a:rPr lang="ru-RU" smtClean="0"/>
              <a:t>27.01.2022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15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456B3-31D5-4403-9EE3-8D49520ECB63}" type="datetime1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15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EA43F-16BF-43AA-9B20-AA8998A3A3AE}" type="datetime1">
              <a:rPr lang="ru-RU" smtClean="0"/>
              <a:t>27.01.2022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0894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EA43F-16BF-43AA-9B20-AA8998A3A3AE}" type="datetime1">
              <a:rPr lang="ru-RU" smtClean="0"/>
              <a:t>27.01.2022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4067865-449C-4682-ABCC-5BF457B24C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4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  <p:sldLayoutId id="2147484092" r:id="rId15"/>
    <p:sldLayoutId id="21474840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microsoft.com/office/2007/relationships/hdphoto" Target="../media/hdphoto1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7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microsoft.com/office/2007/relationships/hdphoto" Target="../media/hdphoto2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9.wdp"/><Relationship Id="rId4" Type="http://schemas.openxmlformats.org/officeDocument/2006/relationships/image" Target="../media/image23.png"/><Relationship Id="rId9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2659" y="1202681"/>
            <a:ext cx="535474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Затвор дисковый поворотный в пластиковом корпусе</a:t>
            </a:r>
            <a:endParaRPr lang="en-US" sz="2000" b="1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Предназначен для использования в системах водоснабжения, объектах энергетики и ЖКХ, на предприятиях химической и нефтехимической промышленности.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Обеспечивает герметичность по классу А ГОСТ Р 54808-2011, срок службы не менее 15 лет.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Натурный образец, буклет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Расширение сферы продаж, реклама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1CDCC8-0245-4279-B6B1-7129CFDE1D3C}"/>
              </a:ext>
            </a:extLst>
          </p:cNvPr>
          <p:cNvGrpSpPr/>
          <p:nvPr/>
        </p:nvGrpSpPr>
        <p:grpSpPr>
          <a:xfrm>
            <a:off x="0" y="0"/>
            <a:ext cx="9144000" cy="1008461"/>
            <a:chOff x="0" y="1025897"/>
            <a:chExt cx="9144000" cy="10084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13FD0-9107-41D0-8F38-617C87786E24}"/>
                </a:ext>
              </a:extLst>
            </p:cNvPr>
            <p:cNvSpPr/>
            <p:nvPr/>
          </p:nvSpPr>
          <p:spPr>
            <a:xfrm>
              <a:off x="0" y="1025897"/>
              <a:ext cx="9144000" cy="1008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Инжиниринговый центр </a:t>
              </a:r>
            </a:p>
            <a:p>
              <a:pPr algn="ctr">
                <a:tabLst>
                  <a:tab pos="117475" algn="l"/>
                  <a:tab pos="8515350" algn="l"/>
                  <a:tab pos="8632825" algn="l"/>
                </a:tabLst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«Полимерные композиционные материалы и технологии»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EDD1825-F0F7-4669-ADE4-B44A1342C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0" y="1144905"/>
              <a:ext cx="1077916" cy="8608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Российский центр науки и культуры в Ташкенте">
              <a:extLst>
                <a:ext uri="{FF2B5EF4-FFF2-40B4-BE49-F238E27FC236}">
                  <a16:creationId xmlns:a16="http://schemas.microsoft.com/office/drawing/2014/main" id="{CF81C6B2-6868-4E2A-A175-ACDBDFB26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863" y="1045561"/>
              <a:ext cx="1620473" cy="9593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A2DFD1B-281A-4E34-A519-EA1C1DB35B54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74" y="4540228"/>
            <a:ext cx="3044167" cy="212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F57C2A-8191-4343-9E2B-A769DAFE4463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373" y="1746505"/>
            <a:ext cx="3038168" cy="223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D2FDDD8-D766-4180-9944-51AADF232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8767" y="4750663"/>
            <a:ext cx="2402530" cy="191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232565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2</a:t>
            </a:fld>
            <a:endParaRPr lang="ru-RU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1CDCC8-0245-4279-B6B1-7129CFDE1D3C}"/>
              </a:ext>
            </a:extLst>
          </p:cNvPr>
          <p:cNvGrpSpPr/>
          <p:nvPr/>
        </p:nvGrpSpPr>
        <p:grpSpPr>
          <a:xfrm>
            <a:off x="0" y="0"/>
            <a:ext cx="9144000" cy="1008461"/>
            <a:chOff x="0" y="1025897"/>
            <a:chExt cx="9144000" cy="10084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13FD0-9107-41D0-8F38-617C87786E24}"/>
                </a:ext>
              </a:extLst>
            </p:cNvPr>
            <p:cNvSpPr/>
            <p:nvPr/>
          </p:nvSpPr>
          <p:spPr>
            <a:xfrm>
              <a:off x="0" y="1025897"/>
              <a:ext cx="9144000" cy="1008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Инжиниринговый центр </a:t>
              </a:r>
            </a:p>
            <a:p>
              <a:pPr algn="ctr">
                <a:tabLst>
                  <a:tab pos="117475" algn="l"/>
                  <a:tab pos="8515350" algn="l"/>
                  <a:tab pos="8632825" algn="l"/>
                </a:tabLst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«Полимерные композиционные материалы и технологии»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EDD1825-F0F7-4669-ADE4-B44A1342C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0" y="1144905"/>
              <a:ext cx="1077916" cy="8608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Российский центр науки и культуры в Ташкенте">
              <a:extLst>
                <a:ext uri="{FF2B5EF4-FFF2-40B4-BE49-F238E27FC236}">
                  <a16:creationId xmlns:a16="http://schemas.microsoft.com/office/drawing/2014/main" id="{CF81C6B2-6868-4E2A-A175-ACDBDFB26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863" y="1045561"/>
              <a:ext cx="1620473" cy="9593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78C77F-548A-45D7-882E-681D2C0AE72C}"/>
              </a:ext>
            </a:extLst>
          </p:cNvPr>
          <p:cNvSpPr txBox="1"/>
          <p:nvPr/>
        </p:nvSpPr>
        <p:spPr>
          <a:xfrm>
            <a:off x="72659" y="1202681"/>
            <a:ext cx="73408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Вспененные изделия</a:t>
            </a:r>
            <a:endParaRPr lang="en-US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 автомобильных изделий.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Обладают повышенной устойчивостью к воздействию озона, тепла, масла и температуры.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Натурный образец, буклет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Расширение сферы продаж, реклама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F4681B-B044-4648-9A5C-594A74DF8C78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24" y="3799847"/>
            <a:ext cx="3848489" cy="260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7B8B04-8FA2-412A-8AD5-F1142EA61C41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73" y="3834738"/>
            <a:ext cx="3634205" cy="259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744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3</a:t>
            </a:fld>
            <a:endParaRPr lang="ru-RU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1CDCC8-0245-4279-B6B1-7129CFDE1D3C}"/>
              </a:ext>
            </a:extLst>
          </p:cNvPr>
          <p:cNvGrpSpPr/>
          <p:nvPr/>
        </p:nvGrpSpPr>
        <p:grpSpPr>
          <a:xfrm>
            <a:off x="0" y="0"/>
            <a:ext cx="9144000" cy="1008461"/>
            <a:chOff x="0" y="1025897"/>
            <a:chExt cx="9144000" cy="10084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13FD0-9107-41D0-8F38-617C87786E24}"/>
                </a:ext>
              </a:extLst>
            </p:cNvPr>
            <p:cNvSpPr/>
            <p:nvPr/>
          </p:nvSpPr>
          <p:spPr>
            <a:xfrm>
              <a:off x="0" y="1025897"/>
              <a:ext cx="9144000" cy="1008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Инжиниринговый центр </a:t>
              </a:r>
            </a:p>
            <a:p>
              <a:pPr algn="ctr">
                <a:tabLst>
                  <a:tab pos="117475" algn="l"/>
                  <a:tab pos="8515350" algn="l"/>
                  <a:tab pos="8632825" algn="l"/>
                </a:tabLst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«Полимерные композиционные материалы и технологии»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EDD1825-F0F7-4669-ADE4-B44A1342C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0" y="1144905"/>
              <a:ext cx="1077916" cy="8608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Российский центр науки и культуры в Ташкенте">
              <a:extLst>
                <a:ext uri="{FF2B5EF4-FFF2-40B4-BE49-F238E27FC236}">
                  <a16:creationId xmlns:a16="http://schemas.microsoft.com/office/drawing/2014/main" id="{CF81C6B2-6868-4E2A-A175-ACDBDFB26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863" y="1045561"/>
              <a:ext cx="1620473" cy="9593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61C0065-2799-4729-8461-3AA0AE006834}"/>
              </a:ext>
            </a:extLst>
          </p:cNvPr>
          <p:cNvSpPr txBox="1"/>
          <p:nvPr/>
        </p:nvSpPr>
        <p:spPr>
          <a:xfrm>
            <a:off x="72659" y="1202681"/>
            <a:ext cx="46959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Изделия 3Д-печати</a:t>
            </a: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Функциональные изделия, полученные методом 3D печати. Предназначены для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костроирования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творчества.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307B53-057C-474C-A9F4-23E02C2C6FE3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59" t="13870" r="11080" b="10411"/>
          <a:stretch/>
        </p:blipFill>
        <p:spPr bwMode="auto">
          <a:xfrm>
            <a:off x="419137" y="3952568"/>
            <a:ext cx="4074205" cy="2375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4CE749-C9CD-4360-ABAA-9E9980BEB984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1841" r="11003" b="15349"/>
          <a:stretch/>
        </p:blipFill>
        <p:spPr bwMode="auto">
          <a:xfrm>
            <a:off x="5308529" y="1796043"/>
            <a:ext cx="3762812" cy="20146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3">
            <a:extLst>
              <a:ext uri="{FF2B5EF4-FFF2-40B4-BE49-F238E27FC236}">
                <a16:creationId xmlns:a16="http://schemas.microsoft.com/office/drawing/2014/main" id="{EC4DEB48-5C01-43A4-B3E7-16944BA8E785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46" y="4598231"/>
            <a:ext cx="2078554" cy="1777098"/>
          </a:xfrm>
          <a:prstGeom prst="rect">
            <a:avLst/>
          </a:prstGeom>
        </p:spPr>
      </p:pic>
      <p:pic>
        <p:nvPicPr>
          <p:cNvPr id="12" name="Рисунок 14">
            <a:extLst>
              <a:ext uri="{FF2B5EF4-FFF2-40B4-BE49-F238E27FC236}">
                <a16:creationId xmlns:a16="http://schemas.microsoft.com/office/drawing/2014/main" id="{5B5725CA-7E45-4455-92BC-B87F0678D7F0}"/>
              </a:ext>
            </a:extLst>
          </p:cNvPr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42" y="4473677"/>
            <a:ext cx="1965173" cy="185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37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4</a:t>
            </a:fld>
            <a:endParaRPr lang="ru-RU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1CDCC8-0245-4279-B6B1-7129CFDE1D3C}"/>
              </a:ext>
            </a:extLst>
          </p:cNvPr>
          <p:cNvGrpSpPr/>
          <p:nvPr/>
        </p:nvGrpSpPr>
        <p:grpSpPr>
          <a:xfrm>
            <a:off x="0" y="0"/>
            <a:ext cx="9144000" cy="1008461"/>
            <a:chOff x="0" y="1025897"/>
            <a:chExt cx="9144000" cy="10084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13FD0-9107-41D0-8F38-617C87786E24}"/>
                </a:ext>
              </a:extLst>
            </p:cNvPr>
            <p:cNvSpPr/>
            <p:nvPr/>
          </p:nvSpPr>
          <p:spPr>
            <a:xfrm>
              <a:off x="0" y="1025897"/>
              <a:ext cx="9144000" cy="1008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Инжиниринговый центр </a:t>
              </a:r>
            </a:p>
            <a:p>
              <a:pPr algn="ctr">
                <a:tabLst>
                  <a:tab pos="117475" algn="l"/>
                  <a:tab pos="8515350" algn="l"/>
                  <a:tab pos="8632825" algn="l"/>
                </a:tabLst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«Полимерные композиционные материалы и технологии»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EDD1825-F0F7-4669-ADE4-B44A1342C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0" y="1144905"/>
              <a:ext cx="1077916" cy="8608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Российский центр науки и культуры в Ташкенте">
              <a:extLst>
                <a:ext uri="{FF2B5EF4-FFF2-40B4-BE49-F238E27FC236}">
                  <a16:creationId xmlns:a16="http://schemas.microsoft.com/office/drawing/2014/main" id="{CF81C6B2-6868-4E2A-A175-ACDBDFB26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863" y="1045561"/>
              <a:ext cx="1620473" cy="9593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C1D971-5DC0-46AA-8625-2BE046575B75}"/>
              </a:ext>
            </a:extLst>
          </p:cNvPr>
          <p:cNvSpPr txBox="1"/>
          <p:nvPr/>
        </p:nvSpPr>
        <p:spPr>
          <a:xfrm>
            <a:off x="153167" y="1792617"/>
            <a:ext cx="7350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Сильфон дозирования жидкости</a:t>
            </a: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Сильфон дозирования жидкости изготовлен методом резание.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B40762-D732-4DDA-8B14-EEC3E9431986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3" y="3136489"/>
            <a:ext cx="3640139" cy="272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5CC4C0-F7BF-4644-8F8E-A53699C8FC56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458" y="3136489"/>
            <a:ext cx="3543290" cy="2723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605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5</a:t>
            </a:fld>
            <a:endParaRPr lang="ru-RU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1CDCC8-0245-4279-B6B1-7129CFDE1D3C}"/>
              </a:ext>
            </a:extLst>
          </p:cNvPr>
          <p:cNvGrpSpPr/>
          <p:nvPr/>
        </p:nvGrpSpPr>
        <p:grpSpPr>
          <a:xfrm>
            <a:off x="0" y="0"/>
            <a:ext cx="9144000" cy="1008461"/>
            <a:chOff x="0" y="1025897"/>
            <a:chExt cx="9144000" cy="10084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13FD0-9107-41D0-8F38-617C87786E24}"/>
                </a:ext>
              </a:extLst>
            </p:cNvPr>
            <p:cNvSpPr/>
            <p:nvPr/>
          </p:nvSpPr>
          <p:spPr>
            <a:xfrm>
              <a:off x="0" y="1025897"/>
              <a:ext cx="9144000" cy="1008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Инжиниринговый центр </a:t>
              </a:r>
            </a:p>
            <a:p>
              <a:pPr algn="ctr">
                <a:tabLst>
                  <a:tab pos="117475" algn="l"/>
                  <a:tab pos="8515350" algn="l"/>
                  <a:tab pos="8632825" algn="l"/>
                </a:tabLst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«Полимерные композиционные материалы и технологии»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EDD1825-F0F7-4669-ADE4-B44A1342C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0" y="1144905"/>
              <a:ext cx="1077916" cy="8608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Российский центр науки и культуры в Ташкенте">
              <a:extLst>
                <a:ext uri="{FF2B5EF4-FFF2-40B4-BE49-F238E27FC236}">
                  <a16:creationId xmlns:a16="http://schemas.microsoft.com/office/drawing/2014/main" id="{CF81C6B2-6868-4E2A-A175-ACDBDFB26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863" y="1045561"/>
              <a:ext cx="1620473" cy="9593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C04DC2-EA02-416E-AA6E-D13225B7158E}"/>
              </a:ext>
            </a:extLst>
          </p:cNvPr>
          <p:cNvSpPr txBox="1"/>
          <p:nvPr/>
        </p:nvSpPr>
        <p:spPr>
          <a:xfrm>
            <a:off x="0" y="1413063"/>
            <a:ext cx="850107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Отбойник пищевой промышленности </a:t>
            </a: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Отбойник пищевой промышленности предназначен для обработки птицы. 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889C34-4CA8-4136-83E2-E9A3082EE179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6" t="2551" r="26523" b="23460"/>
          <a:stretch/>
        </p:blipFill>
        <p:spPr bwMode="auto">
          <a:xfrm>
            <a:off x="4357708" y="2623870"/>
            <a:ext cx="3458937" cy="2292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2F72C0-8367-4FFF-956D-0156F3C3C23C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9" t="1752" r="29277" b="19325"/>
          <a:stretch/>
        </p:blipFill>
        <p:spPr bwMode="auto">
          <a:xfrm>
            <a:off x="460391" y="2623870"/>
            <a:ext cx="2990732" cy="2292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4886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6</a:t>
            </a:fld>
            <a:endParaRPr lang="ru-RU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1CDCC8-0245-4279-B6B1-7129CFDE1D3C}"/>
              </a:ext>
            </a:extLst>
          </p:cNvPr>
          <p:cNvGrpSpPr/>
          <p:nvPr/>
        </p:nvGrpSpPr>
        <p:grpSpPr>
          <a:xfrm>
            <a:off x="0" y="0"/>
            <a:ext cx="9144000" cy="1008461"/>
            <a:chOff x="0" y="1025897"/>
            <a:chExt cx="9144000" cy="10084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13FD0-9107-41D0-8F38-617C87786E24}"/>
                </a:ext>
              </a:extLst>
            </p:cNvPr>
            <p:cNvSpPr/>
            <p:nvPr/>
          </p:nvSpPr>
          <p:spPr>
            <a:xfrm>
              <a:off x="0" y="1025897"/>
              <a:ext cx="9144000" cy="1008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Инжиниринговый центр </a:t>
              </a:r>
            </a:p>
            <a:p>
              <a:pPr algn="ctr">
                <a:tabLst>
                  <a:tab pos="117475" algn="l"/>
                  <a:tab pos="8515350" algn="l"/>
                  <a:tab pos="8632825" algn="l"/>
                </a:tabLst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«Полимерные композиционные материалы и технологии»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EDD1825-F0F7-4669-ADE4-B44A1342C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0" y="1144905"/>
              <a:ext cx="1077916" cy="8608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Российский центр науки и культуры в Ташкенте">
              <a:extLst>
                <a:ext uri="{FF2B5EF4-FFF2-40B4-BE49-F238E27FC236}">
                  <a16:creationId xmlns:a16="http://schemas.microsoft.com/office/drawing/2014/main" id="{CF81C6B2-6868-4E2A-A175-ACDBDFB26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863" y="1045561"/>
              <a:ext cx="1620473" cy="9593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1CE233-519E-4C7E-9EF0-9224A2E4FF3A}"/>
              </a:ext>
            </a:extLst>
          </p:cNvPr>
          <p:cNvSpPr txBox="1"/>
          <p:nvPr/>
        </p:nvSpPr>
        <p:spPr>
          <a:xfrm>
            <a:off x="-38756" y="1261674"/>
            <a:ext cx="626314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Кольца уплотнительные различных диаметров (по заказу).</a:t>
            </a: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Предназначены для эксплуатации в условиях воздействия нефтяных сред, буровых растворов, высоких температур.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Изготовлены из композиций на основе гидрированного нитрильного каучука, температуры работоспособности от минус 35 до плюс 180 град С при одновременном воздействии нефтяных сред.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Натурный образец, буклет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Расширение сферы продаж, реклама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9CA6F-60E9-4114-A820-B66A07DA87BD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20865"/>
          <a:stretch/>
        </p:blipFill>
        <p:spPr bwMode="auto">
          <a:xfrm rot="5400000">
            <a:off x="6567506" y="1696037"/>
            <a:ext cx="2445088" cy="22842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8FDD9A-7346-4D0D-8F63-67F489D28A36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51" r="18362" b="5935"/>
          <a:stretch/>
        </p:blipFill>
        <p:spPr bwMode="auto">
          <a:xfrm>
            <a:off x="656436" y="4932594"/>
            <a:ext cx="3010996" cy="1723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C:\Documents and Settings\1\Рабочий стол\Поездка во Владимир\Экспонаты\ПЛАСТЭЛКОМ\P_20151014_093959.jpg">
            <a:extLst>
              <a:ext uri="{FF2B5EF4-FFF2-40B4-BE49-F238E27FC236}">
                <a16:creationId xmlns:a16="http://schemas.microsoft.com/office/drawing/2014/main" id="{D6474365-AEAD-47AB-B2DB-4137E69C3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50943" y="4874843"/>
            <a:ext cx="1983593" cy="179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Picture 3" descr="C:\Documents and Settings\1\Рабочий стол\Поездка во Владимир\Экспонаты\ПЛАСТЭЛКОМ\P_20151014_093946.jpg">
            <a:extLst>
              <a:ext uri="{FF2B5EF4-FFF2-40B4-BE49-F238E27FC236}">
                <a16:creationId xmlns:a16="http://schemas.microsoft.com/office/drawing/2014/main" id="{C6F2BAB7-075E-41BF-B43A-73648BB01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6516" y="4908785"/>
            <a:ext cx="1973451" cy="177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4062441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7</a:t>
            </a:fld>
            <a:endParaRPr lang="ru-RU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1CDCC8-0245-4279-B6B1-7129CFDE1D3C}"/>
              </a:ext>
            </a:extLst>
          </p:cNvPr>
          <p:cNvGrpSpPr/>
          <p:nvPr/>
        </p:nvGrpSpPr>
        <p:grpSpPr>
          <a:xfrm>
            <a:off x="0" y="0"/>
            <a:ext cx="9144000" cy="1008461"/>
            <a:chOff x="0" y="1025897"/>
            <a:chExt cx="9144000" cy="10084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13FD0-9107-41D0-8F38-617C87786E24}"/>
                </a:ext>
              </a:extLst>
            </p:cNvPr>
            <p:cNvSpPr/>
            <p:nvPr/>
          </p:nvSpPr>
          <p:spPr>
            <a:xfrm>
              <a:off x="0" y="1025897"/>
              <a:ext cx="9144000" cy="1008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Инжиниринговый центр </a:t>
              </a:r>
            </a:p>
            <a:p>
              <a:pPr algn="ctr">
                <a:tabLst>
                  <a:tab pos="117475" algn="l"/>
                  <a:tab pos="8515350" algn="l"/>
                  <a:tab pos="8632825" algn="l"/>
                </a:tabLst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«Полимерные композиционные материалы и технологии»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EDD1825-F0F7-4669-ADE4-B44A1342C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0" y="1144905"/>
              <a:ext cx="1077916" cy="8608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Российский центр науки и культуры в Ташкенте">
              <a:extLst>
                <a:ext uri="{FF2B5EF4-FFF2-40B4-BE49-F238E27FC236}">
                  <a16:creationId xmlns:a16="http://schemas.microsoft.com/office/drawing/2014/main" id="{CF81C6B2-6868-4E2A-A175-ACDBDFB26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863" y="1045561"/>
              <a:ext cx="1620473" cy="9593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F1CE233-519E-4C7E-9EF0-9224A2E4FF3A}"/>
              </a:ext>
            </a:extLst>
          </p:cNvPr>
          <p:cNvSpPr txBox="1"/>
          <p:nvPr/>
        </p:nvSpPr>
        <p:spPr>
          <a:xfrm>
            <a:off x="-38756" y="1261674"/>
            <a:ext cx="741295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Опорный и тяговый полимерные изоляторы</a:t>
            </a:r>
            <a:endParaRPr lang="en-US" sz="1800" b="1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b="1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Предназначены для изоляции и крепления токоведущих частей в электрических аппаратах и распределительных устройствах</a:t>
            </a:r>
            <a:endParaRPr lang="en-US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Обладают меньшим удельным весом по сравнению с керамическими, характеризуются повышенной ударостойкостью</a:t>
            </a:r>
            <a:endParaRPr lang="en-US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Натурный образец, буклет</a:t>
            </a:r>
            <a:endParaRPr lang="en-US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8650" indent="-285750" algn="just">
              <a:buFont typeface="Wingdings" panose="05000000000000000000" pitchFamily="2" charset="2"/>
              <a:buChar char="ü"/>
            </a:pP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Расширение сферы продаж, реклама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664DEB-657E-4EFC-AA17-FD860BD6F36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04" y="3853989"/>
            <a:ext cx="3479020" cy="263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CD8777-02DC-4B91-B6B7-34A0C0F9A583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08" y="3853989"/>
            <a:ext cx="3549445" cy="2635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24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2660" y="1431012"/>
            <a:ext cx="5934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Цоколь для светодиодных ламп</a:t>
            </a: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61963" indent="-284163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конструкивным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элементом светодиодных светильников, выполняющий функцию отвода тепла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1963" indent="-284163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Обладают меньшим удельным весом по сравнению с классическими, обладает высокой технологичностью, позволяющей изготавливать изделие сложной формы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1963" indent="-284163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Натурный образец, буклет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1963" indent="-284163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Расширение сферы продаж, реклама</a:t>
            </a:r>
            <a:endParaRPr lang="ru-R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1CDCC8-0245-4279-B6B1-7129CFDE1D3C}"/>
              </a:ext>
            </a:extLst>
          </p:cNvPr>
          <p:cNvGrpSpPr/>
          <p:nvPr/>
        </p:nvGrpSpPr>
        <p:grpSpPr>
          <a:xfrm>
            <a:off x="0" y="0"/>
            <a:ext cx="9144000" cy="1008461"/>
            <a:chOff x="0" y="1025897"/>
            <a:chExt cx="9144000" cy="10084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13FD0-9107-41D0-8F38-617C87786E24}"/>
                </a:ext>
              </a:extLst>
            </p:cNvPr>
            <p:cNvSpPr/>
            <p:nvPr/>
          </p:nvSpPr>
          <p:spPr>
            <a:xfrm>
              <a:off x="0" y="1025897"/>
              <a:ext cx="9144000" cy="1008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Инжиниринговый центр </a:t>
              </a:r>
            </a:p>
            <a:p>
              <a:pPr algn="ctr">
                <a:tabLst>
                  <a:tab pos="117475" algn="l"/>
                  <a:tab pos="8515350" algn="l"/>
                  <a:tab pos="8632825" algn="l"/>
                </a:tabLst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«Полимерные композиционные материалы и технологии»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EDD1825-F0F7-4669-ADE4-B44A1342C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0" y="1144905"/>
              <a:ext cx="1077916" cy="8608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Российский центр науки и культуры в Ташкенте">
              <a:extLst>
                <a:ext uri="{FF2B5EF4-FFF2-40B4-BE49-F238E27FC236}">
                  <a16:creationId xmlns:a16="http://schemas.microsoft.com/office/drawing/2014/main" id="{CF81C6B2-6868-4E2A-A175-ACDBDFB26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863" y="1045561"/>
              <a:ext cx="1620473" cy="9593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2C70E78-55FE-4509-90DD-8474A8C7301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022" y="1767165"/>
            <a:ext cx="2513682" cy="2686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85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7865-449C-4682-ABCC-5BF457B24CF3}" type="slidenum">
              <a:rPr lang="ru-RU" smtClean="0"/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8176" y="3952975"/>
            <a:ext cx="4762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Чехол ШРУС</a:t>
            </a:r>
            <a:endParaRPr lang="en-US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61963" indent="-284163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Чехол ШРУС изготовлен из высокомолекулярных полиуретанов методом литья.</a:t>
            </a:r>
            <a:endParaRPr lang="ru-R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11CDCC8-0245-4279-B6B1-7129CFDE1D3C}"/>
              </a:ext>
            </a:extLst>
          </p:cNvPr>
          <p:cNvGrpSpPr/>
          <p:nvPr/>
        </p:nvGrpSpPr>
        <p:grpSpPr>
          <a:xfrm>
            <a:off x="0" y="0"/>
            <a:ext cx="9144000" cy="1008461"/>
            <a:chOff x="0" y="1025897"/>
            <a:chExt cx="9144000" cy="10084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13FD0-9107-41D0-8F38-617C87786E24}"/>
                </a:ext>
              </a:extLst>
            </p:cNvPr>
            <p:cNvSpPr/>
            <p:nvPr/>
          </p:nvSpPr>
          <p:spPr>
            <a:xfrm>
              <a:off x="0" y="1025897"/>
              <a:ext cx="9144000" cy="10084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Инжиниринговый центр </a:t>
              </a:r>
            </a:p>
            <a:p>
              <a:pPr algn="ctr">
                <a:tabLst>
                  <a:tab pos="117475" algn="l"/>
                  <a:tab pos="8515350" algn="l"/>
                  <a:tab pos="8632825" algn="l"/>
                </a:tabLst>
              </a:pPr>
              <a:r>
                <a:rPr lang="ru-RU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/>
                  <a:cs typeface="Times New Roman"/>
                </a:rPr>
                <a:t>«Полимерные композиционные материалы и технологии»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3EDD1825-F0F7-4669-ADE4-B44A1342C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0" y="1144905"/>
              <a:ext cx="1077916" cy="86087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Российский центр науки и культуры в Ташкенте">
              <a:extLst>
                <a:ext uri="{FF2B5EF4-FFF2-40B4-BE49-F238E27FC236}">
                  <a16:creationId xmlns:a16="http://schemas.microsoft.com/office/drawing/2014/main" id="{CF81C6B2-6868-4E2A-A175-ACDBDFB26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863" y="1045561"/>
              <a:ext cx="1620473" cy="9593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02224DD-25C9-4A12-B904-3A057A46B463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1" r="28498" b="7051"/>
          <a:stretch/>
        </p:blipFill>
        <p:spPr bwMode="auto">
          <a:xfrm>
            <a:off x="5098337" y="1345123"/>
            <a:ext cx="3205316" cy="2444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D816F8-CC46-4745-8660-97D3030B5E4B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6" t="5103" r="24552" b="14543"/>
          <a:stretch/>
        </p:blipFill>
        <p:spPr bwMode="auto">
          <a:xfrm>
            <a:off x="468176" y="1331605"/>
            <a:ext cx="3523721" cy="2444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C:\Documents and Settings\1\Рабочий стол\Поездка во Владимир\Экспонаты\ИНЭЛ\m_1276067621_1.jpg">
            <a:extLst>
              <a:ext uri="{FF2B5EF4-FFF2-40B4-BE49-F238E27FC236}">
                <a16:creationId xmlns:a16="http://schemas.microsoft.com/office/drawing/2014/main" id="{04F8D94C-1E3B-4D25-82A2-196AC9B44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20401" y="4280504"/>
            <a:ext cx="3183252" cy="21259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46345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</TotalTime>
  <Words>353</Words>
  <Application>Microsoft Office PowerPoint</Application>
  <PresentationFormat>Экран (4:3)</PresentationFormat>
  <Paragraphs>79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развития программы  ИЦ «ПКМиТ» в 2018 году</dc:title>
  <dc:creator>efremova</dc:creator>
  <cp:lastModifiedBy>Efremova</cp:lastModifiedBy>
  <cp:revision>68</cp:revision>
  <dcterms:created xsi:type="dcterms:W3CDTF">2019-01-25T06:51:34Z</dcterms:created>
  <dcterms:modified xsi:type="dcterms:W3CDTF">2022-01-27T07:41:11Z</dcterms:modified>
</cp:coreProperties>
</file>