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80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E9003-F6FF-4565-902C-A32AC829C4F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DD071B-6046-4119-9488-78E3322454A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000" b="1" dirty="0" smtClean="0">
              <a:solidFill>
                <a:srgbClr val="002060"/>
              </a:solidFill>
            </a:rPr>
            <a:t>Подготовка высококвалифицированных специалистов и научно-педагогических кадров</a:t>
          </a:r>
          <a:endParaRPr lang="ru-RU" sz="2000" b="1" dirty="0">
            <a:solidFill>
              <a:srgbClr val="002060"/>
            </a:solidFill>
          </a:endParaRPr>
        </a:p>
      </dgm:t>
    </dgm:pt>
    <dgm:pt modelId="{5BC04B2B-A6CC-4940-97C8-840D64B29586}" type="parTrans" cxnId="{D270BF95-CF38-4F7C-8549-89C8A512C1B4}">
      <dgm:prSet/>
      <dgm:spPr/>
      <dgm:t>
        <a:bodyPr/>
        <a:lstStyle/>
        <a:p>
          <a:endParaRPr lang="ru-RU"/>
        </a:p>
      </dgm:t>
    </dgm:pt>
    <dgm:pt modelId="{D74C341D-A37C-4D20-A3C4-64D6322134FC}" type="sibTrans" cxnId="{D270BF95-CF38-4F7C-8549-89C8A512C1B4}">
      <dgm:prSet/>
      <dgm:spPr/>
      <dgm:t>
        <a:bodyPr/>
        <a:lstStyle/>
        <a:p>
          <a:endParaRPr lang="ru-RU"/>
        </a:p>
      </dgm:t>
    </dgm:pt>
    <dgm:pt modelId="{848ADA7E-20DF-4AB0-8E9A-9E21E39276E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000" b="1" dirty="0" smtClean="0">
              <a:solidFill>
                <a:srgbClr val="002060"/>
              </a:solidFill>
            </a:rPr>
            <a:t>Обеспечение подготовки докторских, кандидатских диссертационных работ, в области химии, химической технологии, материаловедения и других направлений</a:t>
          </a:r>
          <a:endParaRPr lang="ru-RU" sz="2000" b="1" dirty="0">
            <a:solidFill>
              <a:srgbClr val="002060"/>
            </a:solidFill>
          </a:endParaRPr>
        </a:p>
      </dgm:t>
    </dgm:pt>
    <dgm:pt modelId="{6AF8D8CE-E037-4F0B-8568-035C2AA8BA19}" type="parTrans" cxnId="{BE0D085B-CEB1-46CA-83C6-BC195C08070F}">
      <dgm:prSet/>
      <dgm:spPr/>
      <dgm:t>
        <a:bodyPr/>
        <a:lstStyle/>
        <a:p>
          <a:endParaRPr lang="ru-RU"/>
        </a:p>
      </dgm:t>
    </dgm:pt>
    <dgm:pt modelId="{636AE3A6-B934-4F93-A104-1ABCD22BE629}" type="sibTrans" cxnId="{BE0D085B-CEB1-46CA-83C6-BC195C08070F}">
      <dgm:prSet/>
      <dgm:spPr/>
      <dgm:t>
        <a:bodyPr/>
        <a:lstStyle/>
        <a:p>
          <a:endParaRPr lang="ru-RU"/>
        </a:p>
      </dgm:t>
    </dgm:pt>
    <dgm:pt modelId="{070EA0D0-0B10-447D-9D69-37D433D2DE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 algn="just"/>
          <a:r>
            <a:rPr lang="ru-RU" sz="2000" b="1" dirty="0" smtClean="0">
              <a:solidFill>
                <a:srgbClr val="002060"/>
              </a:solidFill>
            </a:rPr>
            <a:t>Выполнение фундаментальных, поисковых и прикладных исследований ВУЗов и других заинтересованных организаций</a:t>
          </a:r>
          <a:endParaRPr lang="ru-RU" sz="2000" b="1" dirty="0">
            <a:solidFill>
              <a:srgbClr val="002060"/>
            </a:solidFill>
          </a:endParaRPr>
        </a:p>
      </dgm:t>
    </dgm:pt>
    <dgm:pt modelId="{61B9E6F6-6FC5-4598-B7BD-C400E481915A}" type="parTrans" cxnId="{5B5F8CC4-3BD6-4766-93D6-B0C90CBF6969}">
      <dgm:prSet/>
      <dgm:spPr/>
      <dgm:t>
        <a:bodyPr/>
        <a:lstStyle/>
        <a:p>
          <a:endParaRPr lang="ru-RU"/>
        </a:p>
      </dgm:t>
    </dgm:pt>
    <dgm:pt modelId="{0AAD524A-7D9B-4AFA-A45A-2BE1CF8F11B6}" type="sibTrans" cxnId="{5B5F8CC4-3BD6-4766-93D6-B0C90CBF6969}">
      <dgm:prSet/>
      <dgm:spPr/>
      <dgm:t>
        <a:bodyPr/>
        <a:lstStyle/>
        <a:p>
          <a:endParaRPr lang="ru-RU"/>
        </a:p>
      </dgm:t>
    </dgm:pt>
    <dgm:pt modelId="{84F840B4-C370-4DE9-9713-4F0E4008FE2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000" b="1" dirty="0" smtClean="0">
              <a:solidFill>
                <a:srgbClr val="002060"/>
              </a:solidFill>
            </a:rPr>
            <a:t>Организация стажировок и курсов повышения квалификации для научных сотрудников предприятий и организаций по направлениям Центра</a:t>
          </a:r>
          <a:endParaRPr lang="ru-RU" sz="2000" b="1" dirty="0">
            <a:solidFill>
              <a:srgbClr val="002060"/>
            </a:solidFill>
          </a:endParaRPr>
        </a:p>
      </dgm:t>
    </dgm:pt>
    <dgm:pt modelId="{1C8E684E-0235-4A73-A296-FEB7236B4D92}" type="parTrans" cxnId="{F653611B-FE99-4411-A1CB-4BED046383C6}">
      <dgm:prSet/>
      <dgm:spPr/>
      <dgm:t>
        <a:bodyPr/>
        <a:lstStyle/>
        <a:p>
          <a:endParaRPr lang="ru-RU"/>
        </a:p>
      </dgm:t>
    </dgm:pt>
    <dgm:pt modelId="{83D2E796-88F0-42C4-8004-1C41B53727C3}" type="sibTrans" cxnId="{F653611B-FE99-4411-A1CB-4BED046383C6}">
      <dgm:prSet/>
      <dgm:spPr/>
      <dgm:t>
        <a:bodyPr/>
        <a:lstStyle/>
        <a:p>
          <a:endParaRPr lang="ru-RU"/>
        </a:p>
      </dgm:t>
    </dgm:pt>
    <dgm:pt modelId="{F74899F0-D373-4B7C-B245-F88E2730EC3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Совершенствование методического обеспечения действующего оборудования и освоение нового</a:t>
          </a:r>
          <a:endParaRPr lang="ru-RU" sz="2000" b="1" dirty="0">
            <a:solidFill>
              <a:srgbClr val="002060"/>
            </a:solidFill>
          </a:endParaRPr>
        </a:p>
      </dgm:t>
    </dgm:pt>
    <dgm:pt modelId="{6BDEC448-1193-4D26-8E73-E5010955C2B9}" type="parTrans" cxnId="{E4E4DA3C-6C0C-4831-A888-38FC17F061C5}">
      <dgm:prSet/>
      <dgm:spPr/>
      <dgm:t>
        <a:bodyPr/>
        <a:lstStyle/>
        <a:p>
          <a:endParaRPr lang="ru-RU"/>
        </a:p>
      </dgm:t>
    </dgm:pt>
    <dgm:pt modelId="{849EFF06-63A7-49BB-BAB9-A1ECA0D8FEE6}" type="sibTrans" cxnId="{E4E4DA3C-6C0C-4831-A888-38FC17F061C5}">
      <dgm:prSet/>
      <dgm:spPr/>
      <dgm:t>
        <a:bodyPr/>
        <a:lstStyle/>
        <a:p>
          <a:endParaRPr lang="ru-RU"/>
        </a:p>
      </dgm:t>
    </dgm:pt>
    <dgm:pt modelId="{4B1C685C-5FEE-45BC-93A8-B2F50DF8214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000" b="1" dirty="0" smtClean="0">
              <a:solidFill>
                <a:srgbClr val="002060"/>
              </a:solidFill>
            </a:rPr>
            <a:t>Проведение школ, конференций, симпозиумов, развитие межвузовских, международных научно-технических связей</a:t>
          </a:r>
          <a:endParaRPr lang="ru-RU" sz="2000" b="1" dirty="0">
            <a:solidFill>
              <a:srgbClr val="002060"/>
            </a:solidFill>
          </a:endParaRPr>
        </a:p>
      </dgm:t>
    </dgm:pt>
    <dgm:pt modelId="{2457491D-AEA4-4B64-B649-0A02E44809EB}" type="parTrans" cxnId="{F694C795-875D-482D-B4D5-B85007502E7E}">
      <dgm:prSet/>
      <dgm:spPr/>
      <dgm:t>
        <a:bodyPr/>
        <a:lstStyle/>
        <a:p>
          <a:endParaRPr lang="ru-RU"/>
        </a:p>
      </dgm:t>
    </dgm:pt>
    <dgm:pt modelId="{CD3EADD4-892B-4098-A3E4-78A5455843C8}" type="sibTrans" cxnId="{F694C795-875D-482D-B4D5-B85007502E7E}">
      <dgm:prSet/>
      <dgm:spPr/>
      <dgm:t>
        <a:bodyPr/>
        <a:lstStyle/>
        <a:p>
          <a:endParaRPr lang="ru-RU"/>
        </a:p>
      </dgm:t>
    </dgm:pt>
    <dgm:pt modelId="{1DD3DF48-B648-4E7C-A1E1-EF019DD78DF8}" type="pres">
      <dgm:prSet presAssocID="{2C7E9003-F6FF-4565-902C-A32AC829C4F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11A83E-A83C-4E46-B695-93BBC1BDB960}" type="pres">
      <dgm:prSet presAssocID="{36DD071B-6046-4119-9488-78E3322454AD}" presName="comp" presStyleCnt="0"/>
      <dgm:spPr/>
    </dgm:pt>
    <dgm:pt modelId="{326FC343-FC77-4335-8F1D-F0C2FB198BA3}" type="pres">
      <dgm:prSet presAssocID="{36DD071B-6046-4119-9488-78E3322454AD}" presName="box" presStyleLbl="node1" presStyleIdx="0" presStyleCnt="6"/>
      <dgm:spPr/>
      <dgm:t>
        <a:bodyPr/>
        <a:lstStyle/>
        <a:p>
          <a:endParaRPr lang="ru-RU"/>
        </a:p>
      </dgm:t>
    </dgm:pt>
    <dgm:pt modelId="{12E5BF7A-53C5-4FA7-BFA1-2508AF3D100D}" type="pres">
      <dgm:prSet presAssocID="{36DD071B-6046-4119-9488-78E3322454AD}" presName="img" presStyleLbl="fgImgPlace1" presStyleIdx="0" presStyleCnt="6" custScaleX="71141" custScaleY="107200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96F773-386F-40CF-BC83-683B3548CD47}" type="pres">
      <dgm:prSet presAssocID="{36DD071B-6046-4119-9488-78E3322454AD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79E96-3607-4830-BCFC-CFCD34DC7129}" type="pres">
      <dgm:prSet presAssocID="{D74C341D-A37C-4D20-A3C4-64D6322134FC}" presName="spacer" presStyleCnt="0"/>
      <dgm:spPr/>
    </dgm:pt>
    <dgm:pt modelId="{7049BE22-05D9-4856-877D-52FF2639143E}" type="pres">
      <dgm:prSet presAssocID="{848ADA7E-20DF-4AB0-8E9A-9E21E39276E2}" presName="comp" presStyleCnt="0"/>
      <dgm:spPr/>
    </dgm:pt>
    <dgm:pt modelId="{A4574A7B-C8B8-4CF6-A4E8-EBC8D2183A14}" type="pres">
      <dgm:prSet presAssocID="{848ADA7E-20DF-4AB0-8E9A-9E21E39276E2}" presName="box" presStyleLbl="node1" presStyleIdx="1" presStyleCnt="6"/>
      <dgm:spPr/>
      <dgm:t>
        <a:bodyPr/>
        <a:lstStyle/>
        <a:p>
          <a:endParaRPr lang="ru-RU"/>
        </a:p>
      </dgm:t>
    </dgm:pt>
    <dgm:pt modelId="{ADCB6EDC-F2AF-4175-B3CB-328101B05DA1}" type="pres">
      <dgm:prSet presAssocID="{848ADA7E-20DF-4AB0-8E9A-9E21E39276E2}" presName="img" presStyleLbl="fgImgPlace1" presStyleIdx="1" presStyleCnt="6" custScaleX="73555" custScaleY="112849" custLinFactNeighborX="2100" custLinFactNeighborY="1549"/>
      <dgm:spPr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1A017D1-1DC3-4E57-9933-07B3748D825B}" type="pres">
      <dgm:prSet presAssocID="{848ADA7E-20DF-4AB0-8E9A-9E21E39276E2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E22B9-E657-4FF6-A3C4-F67818848F6D}" type="pres">
      <dgm:prSet presAssocID="{636AE3A6-B934-4F93-A104-1ABCD22BE629}" presName="spacer" presStyleCnt="0"/>
      <dgm:spPr/>
    </dgm:pt>
    <dgm:pt modelId="{C489F7D2-EDF8-4F00-86CC-8F8C0F03D4D8}" type="pres">
      <dgm:prSet presAssocID="{070EA0D0-0B10-447D-9D69-37D433D2DE10}" presName="comp" presStyleCnt="0"/>
      <dgm:spPr/>
    </dgm:pt>
    <dgm:pt modelId="{746865E5-11C2-4762-82E8-47B5A6BAF33A}" type="pres">
      <dgm:prSet presAssocID="{070EA0D0-0B10-447D-9D69-37D433D2DE10}" presName="box" presStyleLbl="node1" presStyleIdx="2" presStyleCnt="6"/>
      <dgm:spPr/>
      <dgm:t>
        <a:bodyPr/>
        <a:lstStyle/>
        <a:p>
          <a:endParaRPr lang="ru-RU"/>
        </a:p>
      </dgm:t>
    </dgm:pt>
    <dgm:pt modelId="{93383DF9-1D6C-4959-B87F-AD092EF76CA6}" type="pres">
      <dgm:prSet presAssocID="{070EA0D0-0B10-447D-9D69-37D433D2DE10}" presName="img" presStyleLbl="fgImgPlace1" presStyleIdx="2" presStyleCnt="6" custScaleX="69355" custScaleY="113851" custLinFactNeighborX="893" custLinFactNeighborY="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1899C3-6F7C-4F80-9EE2-AF46AAAC19AE}" type="pres">
      <dgm:prSet presAssocID="{070EA0D0-0B10-447D-9D69-37D433D2DE1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DD9E3-3B82-4958-8B5E-A23F1851615F}" type="pres">
      <dgm:prSet presAssocID="{0AAD524A-7D9B-4AFA-A45A-2BE1CF8F11B6}" presName="spacer" presStyleCnt="0"/>
      <dgm:spPr/>
    </dgm:pt>
    <dgm:pt modelId="{6474907A-97AA-4934-BC63-C2091A6A9046}" type="pres">
      <dgm:prSet presAssocID="{84F840B4-C370-4DE9-9713-4F0E4008FE22}" presName="comp" presStyleCnt="0"/>
      <dgm:spPr/>
    </dgm:pt>
    <dgm:pt modelId="{AD492CE1-E97C-4F46-BC5E-047321203D98}" type="pres">
      <dgm:prSet presAssocID="{84F840B4-C370-4DE9-9713-4F0E4008FE22}" presName="box" presStyleLbl="node1" presStyleIdx="3" presStyleCnt="6"/>
      <dgm:spPr/>
      <dgm:t>
        <a:bodyPr/>
        <a:lstStyle/>
        <a:p>
          <a:endParaRPr lang="ru-RU"/>
        </a:p>
      </dgm:t>
    </dgm:pt>
    <dgm:pt modelId="{C3A3FCE3-96F6-425A-8144-2D67D409963C}" type="pres">
      <dgm:prSet presAssocID="{84F840B4-C370-4DE9-9713-4F0E4008FE22}" presName="img" presStyleLbl="fgImgPlace1" presStyleIdx="3" presStyleCnt="6" custScaleX="71141" custScaleY="9860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DAF3E88-BD03-492F-82D8-25FD0B3CE80E}" type="pres">
      <dgm:prSet presAssocID="{84F840B4-C370-4DE9-9713-4F0E4008FE22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C4F00-38DE-42C8-A0F8-9DE2D77DAA3F}" type="pres">
      <dgm:prSet presAssocID="{83D2E796-88F0-42C4-8004-1C41B53727C3}" presName="spacer" presStyleCnt="0"/>
      <dgm:spPr/>
    </dgm:pt>
    <dgm:pt modelId="{850A45A2-686B-4D33-B9C6-83050F9E8842}" type="pres">
      <dgm:prSet presAssocID="{F74899F0-D373-4B7C-B245-F88E2730EC35}" presName="comp" presStyleCnt="0"/>
      <dgm:spPr/>
    </dgm:pt>
    <dgm:pt modelId="{C46DAB22-A3BD-4A5A-B890-FA060D843865}" type="pres">
      <dgm:prSet presAssocID="{F74899F0-D373-4B7C-B245-F88E2730EC35}" presName="box" presStyleLbl="node1" presStyleIdx="4" presStyleCnt="6"/>
      <dgm:spPr/>
      <dgm:t>
        <a:bodyPr/>
        <a:lstStyle/>
        <a:p>
          <a:endParaRPr lang="ru-RU"/>
        </a:p>
      </dgm:t>
    </dgm:pt>
    <dgm:pt modelId="{C937446A-90D2-45C0-BA9F-A6A85FC9CBA5}" type="pres">
      <dgm:prSet presAssocID="{F74899F0-D373-4B7C-B245-F88E2730EC35}" presName="img" presStyleLbl="fgImgPlace1" presStyleIdx="4" presStyleCnt="6" custScaleX="71141" custScaleY="110148"/>
      <dgm:spPr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7C23F17-B16C-4FED-8889-11EAF03D0AC5}" type="pres">
      <dgm:prSet presAssocID="{F74899F0-D373-4B7C-B245-F88E2730EC3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5597B-B6B2-4418-B7BB-75BCC6E3D62D}" type="pres">
      <dgm:prSet presAssocID="{849EFF06-63A7-49BB-BAB9-A1ECA0D8FEE6}" presName="spacer" presStyleCnt="0"/>
      <dgm:spPr/>
    </dgm:pt>
    <dgm:pt modelId="{858EBDEF-9798-47B1-8BEB-E86A5809BDEB}" type="pres">
      <dgm:prSet presAssocID="{4B1C685C-5FEE-45BC-93A8-B2F50DF8214D}" presName="comp" presStyleCnt="0"/>
      <dgm:spPr/>
    </dgm:pt>
    <dgm:pt modelId="{95F08E0C-B567-4ED7-B677-0FF6CE0E6A5F}" type="pres">
      <dgm:prSet presAssocID="{4B1C685C-5FEE-45BC-93A8-B2F50DF8214D}" presName="box" presStyleLbl="node1" presStyleIdx="5" presStyleCnt="6"/>
      <dgm:spPr/>
      <dgm:t>
        <a:bodyPr/>
        <a:lstStyle/>
        <a:p>
          <a:endParaRPr lang="ru-RU"/>
        </a:p>
      </dgm:t>
    </dgm:pt>
    <dgm:pt modelId="{EC1232BC-3848-4FA1-978E-A282FD09BE48}" type="pres">
      <dgm:prSet presAssocID="{4B1C685C-5FEE-45BC-93A8-B2F50DF8214D}" presName="img" presStyleLbl="fgImgPlace1" presStyleIdx="5" presStyleCnt="6" custScaleX="71158" custScaleY="106924"/>
      <dgm:spPr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D42C508-4D27-41CB-B0C8-5431E2E5F254}" type="pres">
      <dgm:prSet presAssocID="{4B1C685C-5FEE-45BC-93A8-B2F50DF8214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BF9944-608D-4DF0-BC50-DF43E01279F9}" type="presOf" srcId="{848ADA7E-20DF-4AB0-8E9A-9E21E39276E2}" destId="{51A017D1-1DC3-4E57-9933-07B3748D825B}" srcOrd="1" destOrd="0" presId="urn:microsoft.com/office/officeart/2005/8/layout/vList4"/>
    <dgm:cxn modelId="{BE0D085B-CEB1-46CA-83C6-BC195C08070F}" srcId="{2C7E9003-F6FF-4565-902C-A32AC829C4F7}" destId="{848ADA7E-20DF-4AB0-8E9A-9E21E39276E2}" srcOrd="1" destOrd="0" parTransId="{6AF8D8CE-E037-4F0B-8568-035C2AA8BA19}" sibTransId="{636AE3A6-B934-4F93-A104-1ABCD22BE629}"/>
    <dgm:cxn modelId="{D270BF95-CF38-4F7C-8549-89C8A512C1B4}" srcId="{2C7E9003-F6FF-4565-902C-A32AC829C4F7}" destId="{36DD071B-6046-4119-9488-78E3322454AD}" srcOrd="0" destOrd="0" parTransId="{5BC04B2B-A6CC-4940-97C8-840D64B29586}" sibTransId="{D74C341D-A37C-4D20-A3C4-64D6322134FC}"/>
    <dgm:cxn modelId="{F694C795-875D-482D-B4D5-B85007502E7E}" srcId="{2C7E9003-F6FF-4565-902C-A32AC829C4F7}" destId="{4B1C685C-5FEE-45BC-93A8-B2F50DF8214D}" srcOrd="5" destOrd="0" parTransId="{2457491D-AEA4-4B64-B649-0A02E44809EB}" sibTransId="{CD3EADD4-892B-4098-A3E4-78A5455843C8}"/>
    <dgm:cxn modelId="{B11FF241-F6F3-4439-B19C-D95F4538C2E2}" type="presOf" srcId="{2C7E9003-F6FF-4565-902C-A32AC829C4F7}" destId="{1DD3DF48-B648-4E7C-A1E1-EF019DD78DF8}" srcOrd="0" destOrd="0" presId="urn:microsoft.com/office/officeart/2005/8/layout/vList4"/>
    <dgm:cxn modelId="{8FC28198-D9EF-41D5-B1DE-26F82E74E787}" type="presOf" srcId="{84F840B4-C370-4DE9-9713-4F0E4008FE22}" destId="{2DAF3E88-BD03-492F-82D8-25FD0B3CE80E}" srcOrd="1" destOrd="0" presId="urn:microsoft.com/office/officeart/2005/8/layout/vList4"/>
    <dgm:cxn modelId="{E743BD03-9662-444D-9D8D-01A0F6542396}" type="presOf" srcId="{848ADA7E-20DF-4AB0-8E9A-9E21E39276E2}" destId="{A4574A7B-C8B8-4CF6-A4E8-EBC8D2183A14}" srcOrd="0" destOrd="0" presId="urn:microsoft.com/office/officeart/2005/8/layout/vList4"/>
    <dgm:cxn modelId="{9D620CDF-C155-49A8-BE9C-26BF9B3E751F}" type="presOf" srcId="{84F840B4-C370-4DE9-9713-4F0E4008FE22}" destId="{AD492CE1-E97C-4F46-BC5E-047321203D98}" srcOrd="0" destOrd="0" presId="urn:microsoft.com/office/officeart/2005/8/layout/vList4"/>
    <dgm:cxn modelId="{FFF30DC6-D540-4A97-933E-DCDEC31EC3B6}" type="presOf" srcId="{070EA0D0-0B10-447D-9D69-37D433D2DE10}" destId="{A71899C3-6F7C-4F80-9EE2-AF46AAAC19AE}" srcOrd="1" destOrd="0" presId="urn:microsoft.com/office/officeart/2005/8/layout/vList4"/>
    <dgm:cxn modelId="{6EAF442D-2EF6-4701-9E6D-5E91617C637C}" type="presOf" srcId="{F74899F0-D373-4B7C-B245-F88E2730EC35}" destId="{07C23F17-B16C-4FED-8889-11EAF03D0AC5}" srcOrd="1" destOrd="0" presId="urn:microsoft.com/office/officeart/2005/8/layout/vList4"/>
    <dgm:cxn modelId="{C91D6CB9-9317-4F29-B5EA-F2388DC5007D}" type="presOf" srcId="{070EA0D0-0B10-447D-9D69-37D433D2DE10}" destId="{746865E5-11C2-4762-82E8-47B5A6BAF33A}" srcOrd="0" destOrd="0" presId="urn:microsoft.com/office/officeart/2005/8/layout/vList4"/>
    <dgm:cxn modelId="{0237830C-9CCF-489B-85AE-50DB41110BCC}" type="presOf" srcId="{4B1C685C-5FEE-45BC-93A8-B2F50DF8214D}" destId="{95F08E0C-B567-4ED7-B677-0FF6CE0E6A5F}" srcOrd="0" destOrd="0" presId="urn:microsoft.com/office/officeart/2005/8/layout/vList4"/>
    <dgm:cxn modelId="{DFA5BC09-FD17-4CFA-A787-557F391EC488}" type="presOf" srcId="{36DD071B-6046-4119-9488-78E3322454AD}" destId="{326FC343-FC77-4335-8F1D-F0C2FB198BA3}" srcOrd="0" destOrd="0" presId="urn:microsoft.com/office/officeart/2005/8/layout/vList4"/>
    <dgm:cxn modelId="{5DC67E21-8813-4F45-88C6-1DB605C53B20}" type="presOf" srcId="{F74899F0-D373-4B7C-B245-F88E2730EC35}" destId="{C46DAB22-A3BD-4A5A-B890-FA060D843865}" srcOrd="0" destOrd="0" presId="urn:microsoft.com/office/officeart/2005/8/layout/vList4"/>
    <dgm:cxn modelId="{5B5F8CC4-3BD6-4766-93D6-B0C90CBF6969}" srcId="{2C7E9003-F6FF-4565-902C-A32AC829C4F7}" destId="{070EA0D0-0B10-447D-9D69-37D433D2DE10}" srcOrd="2" destOrd="0" parTransId="{61B9E6F6-6FC5-4598-B7BD-C400E481915A}" sibTransId="{0AAD524A-7D9B-4AFA-A45A-2BE1CF8F11B6}"/>
    <dgm:cxn modelId="{393E206E-09A2-43CB-8B91-D2135B3D57EF}" type="presOf" srcId="{4B1C685C-5FEE-45BC-93A8-B2F50DF8214D}" destId="{8D42C508-4D27-41CB-B0C8-5431E2E5F254}" srcOrd="1" destOrd="0" presId="urn:microsoft.com/office/officeart/2005/8/layout/vList4"/>
    <dgm:cxn modelId="{5B0028C6-90A4-461E-9F80-9281B3D0A397}" type="presOf" srcId="{36DD071B-6046-4119-9488-78E3322454AD}" destId="{2F96F773-386F-40CF-BC83-683B3548CD47}" srcOrd="1" destOrd="0" presId="urn:microsoft.com/office/officeart/2005/8/layout/vList4"/>
    <dgm:cxn modelId="{E4E4DA3C-6C0C-4831-A888-38FC17F061C5}" srcId="{2C7E9003-F6FF-4565-902C-A32AC829C4F7}" destId="{F74899F0-D373-4B7C-B245-F88E2730EC35}" srcOrd="4" destOrd="0" parTransId="{6BDEC448-1193-4D26-8E73-E5010955C2B9}" sibTransId="{849EFF06-63A7-49BB-BAB9-A1ECA0D8FEE6}"/>
    <dgm:cxn modelId="{F653611B-FE99-4411-A1CB-4BED046383C6}" srcId="{2C7E9003-F6FF-4565-902C-A32AC829C4F7}" destId="{84F840B4-C370-4DE9-9713-4F0E4008FE22}" srcOrd="3" destOrd="0" parTransId="{1C8E684E-0235-4A73-A296-FEB7236B4D92}" sibTransId="{83D2E796-88F0-42C4-8004-1C41B53727C3}"/>
    <dgm:cxn modelId="{02F09952-48B8-4A9C-BF1C-380325C4F081}" type="presParOf" srcId="{1DD3DF48-B648-4E7C-A1E1-EF019DD78DF8}" destId="{AD11A83E-A83C-4E46-B695-93BBC1BDB960}" srcOrd="0" destOrd="0" presId="urn:microsoft.com/office/officeart/2005/8/layout/vList4"/>
    <dgm:cxn modelId="{F09B6E54-79A7-4DB1-A049-58F6B1846C1E}" type="presParOf" srcId="{AD11A83E-A83C-4E46-B695-93BBC1BDB960}" destId="{326FC343-FC77-4335-8F1D-F0C2FB198BA3}" srcOrd="0" destOrd="0" presId="urn:microsoft.com/office/officeart/2005/8/layout/vList4"/>
    <dgm:cxn modelId="{EE9C978F-B454-4296-9861-6AC1EA7A900E}" type="presParOf" srcId="{AD11A83E-A83C-4E46-B695-93BBC1BDB960}" destId="{12E5BF7A-53C5-4FA7-BFA1-2508AF3D100D}" srcOrd="1" destOrd="0" presId="urn:microsoft.com/office/officeart/2005/8/layout/vList4"/>
    <dgm:cxn modelId="{A5023BEA-BEEF-494F-89DB-AB1F28EF2961}" type="presParOf" srcId="{AD11A83E-A83C-4E46-B695-93BBC1BDB960}" destId="{2F96F773-386F-40CF-BC83-683B3548CD47}" srcOrd="2" destOrd="0" presId="urn:microsoft.com/office/officeart/2005/8/layout/vList4"/>
    <dgm:cxn modelId="{5745E42F-F4BE-4760-9D5D-696C5F038BF1}" type="presParOf" srcId="{1DD3DF48-B648-4E7C-A1E1-EF019DD78DF8}" destId="{D2079E96-3607-4830-BCFC-CFCD34DC7129}" srcOrd="1" destOrd="0" presId="urn:microsoft.com/office/officeart/2005/8/layout/vList4"/>
    <dgm:cxn modelId="{5837890D-6C52-4F0B-A9DE-AD41C93E866C}" type="presParOf" srcId="{1DD3DF48-B648-4E7C-A1E1-EF019DD78DF8}" destId="{7049BE22-05D9-4856-877D-52FF2639143E}" srcOrd="2" destOrd="0" presId="urn:microsoft.com/office/officeart/2005/8/layout/vList4"/>
    <dgm:cxn modelId="{321BC38F-3183-40A8-A0F6-D37573A9A981}" type="presParOf" srcId="{7049BE22-05D9-4856-877D-52FF2639143E}" destId="{A4574A7B-C8B8-4CF6-A4E8-EBC8D2183A14}" srcOrd="0" destOrd="0" presId="urn:microsoft.com/office/officeart/2005/8/layout/vList4"/>
    <dgm:cxn modelId="{9B7BBAD1-5C37-4FEE-9D82-1FB5985A99DD}" type="presParOf" srcId="{7049BE22-05D9-4856-877D-52FF2639143E}" destId="{ADCB6EDC-F2AF-4175-B3CB-328101B05DA1}" srcOrd="1" destOrd="0" presId="urn:microsoft.com/office/officeart/2005/8/layout/vList4"/>
    <dgm:cxn modelId="{78394191-C163-470A-9C91-D846B9F60794}" type="presParOf" srcId="{7049BE22-05D9-4856-877D-52FF2639143E}" destId="{51A017D1-1DC3-4E57-9933-07B3748D825B}" srcOrd="2" destOrd="0" presId="urn:microsoft.com/office/officeart/2005/8/layout/vList4"/>
    <dgm:cxn modelId="{891D3F7C-1C2A-4E01-8D50-AB77A2DB6373}" type="presParOf" srcId="{1DD3DF48-B648-4E7C-A1E1-EF019DD78DF8}" destId="{06EE22B9-E657-4FF6-A3C4-F67818848F6D}" srcOrd="3" destOrd="0" presId="urn:microsoft.com/office/officeart/2005/8/layout/vList4"/>
    <dgm:cxn modelId="{E055B49F-AC3E-4F64-ACD2-2DAFC2B43D61}" type="presParOf" srcId="{1DD3DF48-B648-4E7C-A1E1-EF019DD78DF8}" destId="{C489F7D2-EDF8-4F00-86CC-8F8C0F03D4D8}" srcOrd="4" destOrd="0" presId="urn:microsoft.com/office/officeart/2005/8/layout/vList4"/>
    <dgm:cxn modelId="{2DF9C6E1-9C23-434D-ABD2-D16360C4E458}" type="presParOf" srcId="{C489F7D2-EDF8-4F00-86CC-8F8C0F03D4D8}" destId="{746865E5-11C2-4762-82E8-47B5A6BAF33A}" srcOrd="0" destOrd="0" presId="urn:microsoft.com/office/officeart/2005/8/layout/vList4"/>
    <dgm:cxn modelId="{2116E4BA-1CDD-4AC8-AE32-106B6A8468F6}" type="presParOf" srcId="{C489F7D2-EDF8-4F00-86CC-8F8C0F03D4D8}" destId="{93383DF9-1D6C-4959-B87F-AD092EF76CA6}" srcOrd="1" destOrd="0" presId="urn:microsoft.com/office/officeart/2005/8/layout/vList4"/>
    <dgm:cxn modelId="{035A94EB-A621-4686-B0AF-4D2C79667FA9}" type="presParOf" srcId="{C489F7D2-EDF8-4F00-86CC-8F8C0F03D4D8}" destId="{A71899C3-6F7C-4F80-9EE2-AF46AAAC19AE}" srcOrd="2" destOrd="0" presId="urn:microsoft.com/office/officeart/2005/8/layout/vList4"/>
    <dgm:cxn modelId="{FA9CB3ED-BDF5-481F-9FED-113E3B1BEEB5}" type="presParOf" srcId="{1DD3DF48-B648-4E7C-A1E1-EF019DD78DF8}" destId="{EC3DD9E3-3B82-4958-8B5E-A23F1851615F}" srcOrd="5" destOrd="0" presId="urn:microsoft.com/office/officeart/2005/8/layout/vList4"/>
    <dgm:cxn modelId="{361D563F-1561-425F-9A9C-9180485A854C}" type="presParOf" srcId="{1DD3DF48-B648-4E7C-A1E1-EF019DD78DF8}" destId="{6474907A-97AA-4934-BC63-C2091A6A9046}" srcOrd="6" destOrd="0" presId="urn:microsoft.com/office/officeart/2005/8/layout/vList4"/>
    <dgm:cxn modelId="{9B93A80F-66F3-459C-B6E5-B24533B2E7DB}" type="presParOf" srcId="{6474907A-97AA-4934-BC63-C2091A6A9046}" destId="{AD492CE1-E97C-4F46-BC5E-047321203D98}" srcOrd="0" destOrd="0" presId="urn:microsoft.com/office/officeart/2005/8/layout/vList4"/>
    <dgm:cxn modelId="{4314ED71-B87A-4C7E-86D1-3A01DF9556C5}" type="presParOf" srcId="{6474907A-97AA-4934-BC63-C2091A6A9046}" destId="{C3A3FCE3-96F6-425A-8144-2D67D409963C}" srcOrd="1" destOrd="0" presId="urn:microsoft.com/office/officeart/2005/8/layout/vList4"/>
    <dgm:cxn modelId="{B50E13E1-5D35-4B57-AF92-9700955E85E9}" type="presParOf" srcId="{6474907A-97AA-4934-BC63-C2091A6A9046}" destId="{2DAF3E88-BD03-492F-82D8-25FD0B3CE80E}" srcOrd="2" destOrd="0" presId="urn:microsoft.com/office/officeart/2005/8/layout/vList4"/>
    <dgm:cxn modelId="{2963405D-2211-4218-8AD9-693E6344C697}" type="presParOf" srcId="{1DD3DF48-B648-4E7C-A1E1-EF019DD78DF8}" destId="{35EC4F00-38DE-42C8-A0F8-9DE2D77DAA3F}" srcOrd="7" destOrd="0" presId="urn:microsoft.com/office/officeart/2005/8/layout/vList4"/>
    <dgm:cxn modelId="{A13655CB-0F7E-4A54-9602-57A816BEDC48}" type="presParOf" srcId="{1DD3DF48-B648-4E7C-A1E1-EF019DD78DF8}" destId="{850A45A2-686B-4D33-B9C6-83050F9E8842}" srcOrd="8" destOrd="0" presId="urn:microsoft.com/office/officeart/2005/8/layout/vList4"/>
    <dgm:cxn modelId="{2AD8A4A2-48BA-4C1D-B5A7-A6BF664E1AE9}" type="presParOf" srcId="{850A45A2-686B-4D33-B9C6-83050F9E8842}" destId="{C46DAB22-A3BD-4A5A-B890-FA060D843865}" srcOrd="0" destOrd="0" presId="urn:microsoft.com/office/officeart/2005/8/layout/vList4"/>
    <dgm:cxn modelId="{9B6D6760-DE81-4323-BF7D-CAB9919A9FA4}" type="presParOf" srcId="{850A45A2-686B-4D33-B9C6-83050F9E8842}" destId="{C937446A-90D2-45C0-BA9F-A6A85FC9CBA5}" srcOrd="1" destOrd="0" presId="urn:microsoft.com/office/officeart/2005/8/layout/vList4"/>
    <dgm:cxn modelId="{94EB871D-DB1B-4C8D-90D3-177396646A41}" type="presParOf" srcId="{850A45A2-686B-4D33-B9C6-83050F9E8842}" destId="{07C23F17-B16C-4FED-8889-11EAF03D0AC5}" srcOrd="2" destOrd="0" presId="urn:microsoft.com/office/officeart/2005/8/layout/vList4"/>
    <dgm:cxn modelId="{2B8154B3-F6E0-4D0D-A8E5-9ADFB9CACA6D}" type="presParOf" srcId="{1DD3DF48-B648-4E7C-A1E1-EF019DD78DF8}" destId="{1495597B-B6B2-4418-B7BB-75BCC6E3D62D}" srcOrd="9" destOrd="0" presId="urn:microsoft.com/office/officeart/2005/8/layout/vList4"/>
    <dgm:cxn modelId="{D48E600E-98A5-4714-94E8-04BC64DCB01A}" type="presParOf" srcId="{1DD3DF48-B648-4E7C-A1E1-EF019DD78DF8}" destId="{858EBDEF-9798-47B1-8BEB-E86A5809BDEB}" srcOrd="10" destOrd="0" presId="urn:microsoft.com/office/officeart/2005/8/layout/vList4"/>
    <dgm:cxn modelId="{A1F0A86D-4EE2-47D2-87E2-DB31B1B61CC3}" type="presParOf" srcId="{858EBDEF-9798-47B1-8BEB-E86A5809BDEB}" destId="{95F08E0C-B567-4ED7-B677-0FF6CE0E6A5F}" srcOrd="0" destOrd="0" presId="urn:microsoft.com/office/officeart/2005/8/layout/vList4"/>
    <dgm:cxn modelId="{384191E5-A3AF-401A-AC7F-FDA77DA72F87}" type="presParOf" srcId="{858EBDEF-9798-47B1-8BEB-E86A5809BDEB}" destId="{EC1232BC-3848-4FA1-978E-A282FD09BE48}" srcOrd="1" destOrd="0" presId="urn:microsoft.com/office/officeart/2005/8/layout/vList4"/>
    <dgm:cxn modelId="{DABFA65A-6EEE-4F92-B1E2-B5876BAE167E}" type="presParOf" srcId="{858EBDEF-9798-47B1-8BEB-E86A5809BDEB}" destId="{8D42C508-4D27-41CB-B0C8-5431E2E5F254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A7090-B78E-468A-B4EB-4C40D619DEE4}" type="datetimeFigureOut">
              <a:rPr lang="ru-RU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E747-D9C1-43C6-853E-6823ACC3B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8DAD-5DC8-4BED-82C5-AC20569AD3BD}" type="datetimeFigureOut">
              <a:rPr lang="ru-RU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0767-D3D9-4658-BEE3-376F0E2BD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DCE6-05AD-4044-8B18-08DE9846390E}" type="datetimeFigureOut">
              <a:rPr lang="ru-RU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F3524-177B-4930-8045-29E708BEF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0AD3-D569-453B-8616-3F7041B733F1}" type="datetimeFigureOut">
              <a:rPr lang="ru-RU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AE24-1F5B-45BB-A67F-F50E9C713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4D066-04C2-4C75-963D-5E0BB0D52827}" type="datetimeFigureOut">
              <a:rPr lang="ru-RU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6F66D-229F-4B84-B86E-79C6D14FF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4FCB-7665-4913-AED2-BC2A0C6187FF}" type="datetimeFigureOut">
              <a:rPr lang="ru-RU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49354-5687-4D4C-9348-A0838A4B3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AB37F-9084-4652-99EB-87305716FB51}" type="datetimeFigureOut">
              <a:rPr lang="ru-RU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BED7-5933-4D86-86E0-A0839DC68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F627-3BE4-405D-9185-F09CB0721F78}" type="datetimeFigureOut">
              <a:rPr lang="ru-RU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A0018-A875-4E1F-AB42-4A4582BA6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CA02E-0B21-4764-919D-A4C760B340DC}" type="datetimeFigureOut">
              <a:rPr lang="ru-RU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A8DF8-4358-40A6-A808-6A6217254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C5BB-1F26-492A-8FD0-9CB72F9013A6}" type="datetimeFigureOut">
              <a:rPr lang="ru-RU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2F2CA-CCDD-4A0F-AD34-00E2589B8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4661-B089-4657-948F-B27AB7D61CDF}" type="datetimeFigureOut">
              <a:rPr lang="ru-RU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9E20-B391-46A7-9761-ABDF59504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2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E077FE-80F9-4394-9C89-4AA032994CD2}" type="datetimeFigureOut">
              <a:rPr lang="ru-RU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85E702-FE3D-49D0-836F-43B15266C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1557338"/>
            <a:ext cx="83534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Центр коллективного пользования</a:t>
            </a:r>
            <a:r>
              <a:rPr lang="ru-RU" sz="5400" b="1" dirty="0">
                <a:solidFill>
                  <a:srgbClr val="002060"/>
                </a:solidFill>
                <a:latin typeface="+mn-lt"/>
                <a:cs typeface="+mn-cs"/>
              </a:rPr>
              <a:t/>
            </a:r>
            <a:br>
              <a:rPr lang="ru-RU" sz="54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«Физико-химические методы исследования»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704137" cy="9366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Дериватографы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OD-102, Q-1500D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(«MOM», Венгрия)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268" name="Содержимое 6" descr="P1070869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1557338"/>
            <a:ext cx="4357687" cy="3267075"/>
          </a:xfrm>
        </p:spPr>
      </p:pic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4572000" y="1557338"/>
            <a:ext cx="4321175" cy="40925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indent="358775"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Используются для проведения термических исследований полимеров, композитов и других соединений. На этих приборах одновременно проводится термогравиметрический (ТГА) и дифференциально-термический (ДТА) анализы по изменению массы образца при различных скоростях нагрева или в изотермическом режиме. Интервал температур программы обогрева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125, 250, 500, 1000, 1500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8525" y="0"/>
            <a:ext cx="81930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Универсальная испытательная машина 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H5K-S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Tinius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Olsen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Великобритания, 2010 г.)</a:t>
            </a:r>
          </a:p>
        </p:txBody>
      </p:sp>
      <p:pic>
        <p:nvPicPr>
          <p:cNvPr id="12292" name="Содержимое 5" descr="P1070860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1125538"/>
            <a:ext cx="3476625" cy="4635500"/>
          </a:xfr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356100" y="882650"/>
            <a:ext cx="4464050" cy="56324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Машина H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5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K-S универсальная испытательная  с </a:t>
            </a:r>
            <a:r>
              <a:rPr lang="ru-RU" sz="2000" b="1" dirty="0" err="1">
                <a:solidFill>
                  <a:srgbClr val="002060"/>
                </a:solidFill>
                <a:latin typeface="+mn-lt"/>
                <a:cs typeface="+mn-cs"/>
              </a:rPr>
              <a:t>серво-электромеханическим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 приводом для статических испытаний материалов на растяжение, сжатие, изгиб. </a:t>
            </a:r>
          </a:p>
          <a:p>
            <a:pPr indent="358775" algn="just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Класс точности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0,5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% в диапазоне от 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1-100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% номинала используемого силоизмерительного датчика. Диапазон скоростей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0,01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 мм/мин до 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1000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 мм/мин. Универсальная испытательная машина допущена к применению в Российской Федерации и зарегистрирована в Государственном реестре средств измерений. Машина имеет методику поверки, утвержденную государственным комитетом РФ по стандартизации.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619250" y="115888"/>
            <a:ext cx="66786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Калориметр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Calve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C 80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(SETARAM, Франция, 2009 г.)</a:t>
            </a:r>
          </a:p>
        </p:txBody>
      </p:sp>
      <p:pic>
        <p:nvPicPr>
          <p:cNvPr id="13316" name="Содержимое 3" descr="P1070853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1773238"/>
            <a:ext cx="4416425" cy="3311525"/>
          </a:xfrm>
        </p:spPr>
      </p:pic>
      <p:sp>
        <p:nvSpPr>
          <p:cNvPr id="12293" name="Прямоугольник 11"/>
          <p:cNvSpPr>
            <a:spLocks noChangeArrowheads="1"/>
          </p:cNvSpPr>
          <p:nvPr/>
        </p:nvSpPr>
        <p:spPr bwMode="auto">
          <a:xfrm>
            <a:off x="4859338" y="1341438"/>
            <a:ext cx="4284662" cy="50577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indent="358775"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Калориметр адаптирован к изотермической калориметрии, а также калориметрии смешения и калориметрии сканирования по температуре. Инструмент сконструирован для исследования превращений в материалах (плавление, стеклование, фазовые переходы, полимеризация, реакции и т. п.) в имеющемся диапазоне температур (от 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20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°С до 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300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°С) для изучения термической стабильности, смешения, испарения, термохимических реакций, для измерения теплоты, теплопроводности и 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2275" y="115888"/>
            <a:ext cx="631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Установка для определения кислородного индекса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NETZSCH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TAURUS  Instruments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AG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Германия)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4211638" y="1484313"/>
            <a:ext cx="4392612" cy="50165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indent="179388" algn="just">
              <a:buFont typeface="Arial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Испытательная система для определения характеристик горения пластмасс по кислородному индексу при температуре окружающей среды в соответствии с ISO 4589-2, DIN 22117 и ASTM D 2863</a:t>
            </a:r>
          </a:p>
          <a:p>
            <a:pPr indent="179388" algn="just">
              <a:buFont typeface="Arial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Размеры образца (Ш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</a:rPr>
              <a:t>х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Д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</a:rPr>
              <a:t>х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В): 6,5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</a:rPr>
              <a:t>х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3,0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</a:rPr>
              <a:t>х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70-150 мм, стержнеобразный образец (Ш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</a:rPr>
              <a:t>х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В): 52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</a:rPr>
              <a:t>х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140 мм, плоский образец, толщина при изготовлении</a:t>
            </a:r>
          </a:p>
          <a:p>
            <a:pPr indent="179388" algn="just">
              <a:buFont typeface="Arial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Устройство зажигания пропана согласно стандарту</a:t>
            </a:r>
          </a:p>
          <a:p>
            <a:pPr indent="179388" algn="just">
              <a:buFont typeface="Arial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Измерительные газы O</a:t>
            </a:r>
            <a:r>
              <a:rPr lang="ru-RU" sz="2000" b="1" baseline="-25000" dirty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, чистота ≥ 98%, давление газа 4,0 бар, N</a:t>
            </a:r>
            <a:r>
              <a:rPr lang="ru-RU" sz="2000" b="1" baseline="-25000" dirty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, чистота ≥ 98%, давление газа 4,0 бар</a:t>
            </a:r>
          </a:p>
          <a:p>
            <a:pPr indent="179388" algn="just">
              <a:buFont typeface="Arial" charset="0"/>
              <a:buChar char="•"/>
              <a:defRPr/>
            </a:pP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4343" name="Picture 7" descr="https://d2brmtk65c6tyc.cloudfront.net/fileadmin/_processed_/d/6/csm_NTA_LOI_0117693c9a.jp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57158" y="1643050"/>
            <a:ext cx="3428992" cy="4472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420938"/>
            <a:ext cx="3840163" cy="2879725"/>
          </a:xfr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356100" y="2349500"/>
            <a:ext cx="4608513" cy="366236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indent="358775" algn="just">
              <a:defRPr/>
            </a:pP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Примеры применения: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определение температур и тепловых эффектов плавления/кристаллизации;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расчет степени кристалличности полукристаллических материалов;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изучение структурообразующих реакций;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определения температур стеклования;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определение удельной теплоемкости.</a:t>
            </a:r>
          </a:p>
          <a:p>
            <a:pPr indent="358775" algn="just">
              <a:defRPr/>
            </a:pP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Температурный диапазон: −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85…600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°</a:t>
            </a:r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C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; диапазон скоростей нагрева: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0.001… 100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 </a:t>
            </a:r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K/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мин. Атмосфера: воздух или аргон.</a:t>
            </a:r>
            <a:endParaRPr lang="ru-RU" b="1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9500" y="0"/>
            <a:ext cx="80645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62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Дифференциально-сканирующий калориметр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Netzsch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DSC 204 F1 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Phoenix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Netzsch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Германия) с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фотоприставкой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Omnicure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2000 и системой контролируемого охлаждения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Intracooler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387" name="Содержимое 9" descr="P1070865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1052513"/>
            <a:ext cx="3024188" cy="3360737"/>
          </a:xfr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87450" y="0"/>
            <a:ext cx="7956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62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Сканирующий электронный микроскоп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Versa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3D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DualBeam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(FEI, США)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635375" y="908050"/>
            <a:ext cx="5149850" cy="304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indent="358775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Качественный и количественный микрорентгеноспектральный анализ (EDS) в точке, распределение элементов по линии и на площади.</a:t>
            </a:r>
          </a:p>
          <a:p>
            <a:pPr indent="358775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Двулучевая система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c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интегрированными электронным и ионным пучками (FIB/SEM) позволяет: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получать высококачественные изображения по композиционному и топографическому контрасту;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изготавливать поперечные сечения для исследования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подповерхностных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слоев;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травить и напылять по шаблону;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изготавливать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микрообразцы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для просвечивающей микроскопии.</a:t>
            </a:r>
          </a:p>
        </p:txBody>
      </p:sp>
      <p:sp>
        <p:nvSpPr>
          <p:cNvPr id="15366" name="Прямоугольник 7"/>
          <p:cNvSpPr>
            <a:spLocks noChangeArrowheads="1"/>
          </p:cNvSpPr>
          <p:nvPr/>
        </p:nvSpPr>
        <p:spPr bwMode="auto">
          <a:xfrm>
            <a:off x="468313" y="4581525"/>
            <a:ext cx="8280400" cy="206216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indent="358775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Режим высокого вакуума (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HiVac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) с применением различных детекторов: вторичных,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обратно-рассеянных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и проходящих электронов (ETD, CBS, STEM) позволяет получать изображения высокого разрешения (до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0,8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нм) металлических, композиционных, порошковых материалов. Режим низкого вакуума (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LoVac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) позволяет исследовать непроводящие органические и неорганические материалы (полимеры, резины, бетоны и т. д.). Режим естественной среды (ESEM) для влажных (биологических) и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газящих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образцов (различные материалы с летучими компонентами, в том числе нефтегазодобывающей промышленности).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63713" y="0"/>
            <a:ext cx="64087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62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Динамический механический анализатор DMA 242 E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Artemis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2" name="Содержимое 3" descr="dma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1196975"/>
            <a:ext cx="4113213" cy="2592388"/>
          </a:xfrm>
        </p:spPr>
      </p:pic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4535488" y="1412875"/>
            <a:ext cx="4608512" cy="23082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indent="358775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Предназначен для определения механических и структурных характеристик материалов под действием осциллирующей нагрузки при реализации заданной температурной программы. Конструкционное решение предполагает как широкий спектр и быструю смену измерительных геометрий, так и гибкую регулировку схемы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нагружения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образца и температурной программы.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42988" y="3933825"/>
            <a:ext cx="7418387" cy="28003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indent="358775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Возможности проведения измерений: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в статической атмосфере воздуха;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динамической атмосфере инертного газа – гелия;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процессов, протекающих под действием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УФ-излучения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фотополимеризация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фотодеградация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и т. п.);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в жидких средах (нефть, масла и другие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некоррозионноактивные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жидкости);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в режиме термомеханического анализатора (ТМА);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в режиме релаксации;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в режиме постоянной нагрузки;</a:t>
            </a:r>
          </a:p>
          <a:p>
            <a:pPr indent="358775" algn="just"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в режиме ползучести.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87450" y="0"/>
            <a:ext cx="75612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0322" dir="1106097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Термоанализатор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синхронный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Netzsch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STA 449F3 (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Netzsch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Германия) с возможностью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ИК-анализа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выделяющихся газов</a:t>
            </a:r>
          </a:p>
        </p:txBody>
      </p:sp>
      <p:pic>
        <p:nvPicPr>
          <p:cNvPr id="18436" name="Содержимое 3" descr="sta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1628775"/>
            <a:ext cx="3529012" cy="2981325"/>
          </a:xfr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887788" y="1557338"/>
            <a:ext cx="5256212" cy="304641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indent="358775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Предназначен для регистрации изменения массы твердых и порошкообразных веществ в процессе их прогрева с заданной скоростью в газовой атмосфере (определение величин ТГ, ДТА, ДТГ).</a:t>
            </a:r>
          </a:p>
          <a:p>
            <a:pPr indent="358775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Диапазон температур – комн.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÷ 1500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°С.</a:t>
            </a:r>
          </a:p>
          <a:p>
            <a:pPr indent="358775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Скорость нагрева – от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0.1 до 50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°К/мин.</a:t>
            </a:r>
          </a:p>
          <a:p>
            <a:pPr indent="358775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Масса образца –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20÷300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мг.</a:t>
            </a:r>
          </a:p>
          <a:p>
            <a:pPr indent="358775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Работа в атмосфере инертного газа – аргона, в вакууме и в окислительной атмосфере</a:t>
            </a:r>
          </a:p>
          <a:p>
            <a:pPr indent="358775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Подключение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СTA-Фурье-ИКС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позволяет проводить анализ выделяющихся газов. Спектральный диапазон Фурье-ИКС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: 500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см</a:t>
            </a:r>
            <a:r>
              <a:rPr lang="ru-RU" sz="1600" b="1" baseline="30000" dirty="0">
                <a:solidFill>
                  <a:srgbClr val="002060"/>
                </a:solidFill>
                <a:latin typeface="Calibri" pitchFamily="34" charset="0"/>
              </a:rPr>
              <a:t>-1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до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6000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см</a:t>
            </a:r>
            <a:r>
              <a:rPr lang="ru-RU" sz="1600" b="1" baseline="30000" dirty="0">
                <a:solidFill>
                  <a:srgbClr val="002060"/>
                </a:solidFill>
                <a:latin typeface="Calibri" pitchFamily="34" charset="0"/>
              </a:rPr>
              <a:t>-1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684213" y="4868863"/>
            <a:ext cx="8064500" cy="146526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Область решаемых задач: контроль качества материалов; изучение термической стабильности; определение температуры начала потери массы; температура термического разложения; потеря массы; остаточная масса; изучение окислительной стабильности (OIT – индукционное время окисления)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9459" name="Содержимое 3" descr="elementnyy_analizator_vrio_el_cube__proizvodstvo_firmy_netrsch__eas_gamburg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7950" y="1341438"/>
            <a:ext cx="3348038" cy="2574925"/>
          </a:xfr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649413" y="0"/>
            <a:ext cx="6372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Элементный анализатор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Vario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EL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Cube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Netrsch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  EAS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Gamburg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Германия)</a:t>
            </a: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3708400" y="1268413"/>
            <a:ext cx="5329238" cy="28003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indent="358775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Предназначен для определения содержания элементов в органических и большинстве неорганических образцов. Оптимизирован для анализа образцов массой до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г  и содержанием органического вещества от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0,03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мг до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50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мг углерода. 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Автоподатчик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образцов на 120 позиций допускает дозагрузку образцов в ходе анализа. Контролируемый процесс сжигания образца в чистом кислороде при постоянной температуре печи до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1200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°C. Таким образом, обеспечивается 100%-ное извлечение элементов даже из образцов с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трудноразлагаемой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матрицей. 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042988" y="4508500"/>
            <a:ext cx="7489825" cy="23082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indent="358775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Разделение газов - продуктов сгорания проводится по классической технологии "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purge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&amp;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trap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", лишенной недостатков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хроматографического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разделения, на трех абсорбционных колонках. Продукты сгорания образца  CO</a:t>
            </a:r>
            <a:r>
              <a:rPr lang="ru-RU" sz="1600" b="1" baseline="-25000" dirty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, H</a:t>
            </a:r>
            <a:r>
              <a:rPr lang="ru-RU" sz="1600" b="1" baseline="-25000" dirty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O и SO</a:t>
            </a:r>
            <a:r>
              <a:rPr lang="ru-RU" sz="1600" b="1" baseline="-25000" dirty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поглощаются каждый на отдельной колонке, тогда как  N</a:t>
            </a:r>
            <a:r>
              <a:rPr lang="ru-RU" sz="1600" b="1" baseline="-25000" dirty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поступает сразу на детектор по теплопроводности (TCD).Разделение пиков CO</a:t>
            </a:r>
            <a:r>
              <a:rPr lang="ru-RU" sz="1600" b="1" baseline="-25000" dirty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и N</a:t>
            </a:r>
            <a:r>
              <a:rPr lang="ru-RU" sz="1600" b="1" baseline="-25000" dirty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достигается даже при  соотношении их концентраций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5000:1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indent="358775"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Режимы анализа: CHNS, CHN, CNS, CN, N, S</a:t>
            </a:r>
          </a:p>
          <a:p>
            <a:pPr indent="358775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Требования к образцам: принимаются твердые вещества в виде порошков, не содержащие  в составе ионы металла.</a:t>
            </a:r>
            <a:endParaRPr lang="ru-RU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87450" y="0"/>
            <a:ext cx="75612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0322" dir="1106097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Энергодисперсионный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рентгенофлуоресцентный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спектрометр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EDX-8000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Shimadzu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Япония)</a:t>
            </a:r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0" y="4786313"/>
            <a:ext cx="8929688" cy="1570037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endParaRPr lang="ru-RU" sz="1200" b="1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Высокое разрешение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・Пределы обнаружения варьируются в зависимости от матрицы образца и других присутствующих в нем элементов. 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・Пределы обнаружения лёгких элементов с порядковым номером 20 (кальций) и ниже ухудшаются при использовании пленки для образцов</a:t>
            </a: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・Элементы с порядковым номером (кислород) и ниже невозможно измерять в случае использования плёнки для образцов.</a:t>
            </a:r>
          </a:p>
          <a:p>
            <a:pPr algn="just">
              <a:defRPr/>
            </a:pPr>
            <a:r>
              <a:rPr lang="en-US" sz="1200" b="1" dirty="0">
                <a:solidFill>
                  <a:srgbClr val="002060"/>
                </a:solidFill>
                <a:latin typeface="Calibri" pitchFamily="34" charset="0"/>
              </a:rPr>
              <a:t>EDX-8000 </a:t>
            </a: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имеет </a:t>
            </a:r>
            <a:r>
              <a:rPr lang="en-US" sz="1200" b="1" dirty="0">
                <a:solidFill>
                  <a:srgbClr val="002060"/>
                </a:solidFill>
                <a:latin typeface="Calibri" pitchFamily="34" charset="0"/>
              </a:rPr>
              <a:t>SDD </a:t>
            </a: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детектор со специальным ультратонким окном и способен определять такие элементы, как углерод (С), кислород (О), фтор (</a:t>
            </a:r>
            <a:r>
              <a:rPr lang="en-US" sz="1200" b="1" dirty="0">
                <a:solidFill>
                  <a:srgbClr val="002060"/>
                </a:solidFill>
                <a:latin typeface="Calibri" pitchFamily="34" charset="0"/>
              </a:rPr>
              <a:t>F).</a:t>
            </a:r>
          </a:p>
        </p:txBody>
      </p:sp>
      <p:pic>
        <p:nvPicPr>
          <p:cNvPr id="204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714500"/>
            <a:ext cx="3678237" cy="2357438"/>
          </a:xfrm>
          <a:noFill/>
        </p:spPr>
      </p:pic>
      <p:pic>
        <p:nvPicPr>
          <p:cNvPr id="20486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1928813"/>
            <a:ext cx="5000625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4000500" y="1357313"/>
            <a:ext cx="4857750" cy="46196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Диапазоны определяемых элементов EDX-8000: от </a:t>
            </a:r>
            <a:r>
              <a:rPr lang="ru-RU" sz="1200" b="1" baseline="-25000" dirty="0">
                <a:solidFill>
                  <a:srgbClr val="002060"/>
                </a:solidFill>
                <a:latin typeface="Calibri" pitchFamily="34" charset="0"/>
              </a:rPr>
              <a:t>6</a:t>
            </a: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С до </a:t>
            </a:r>
            <a:r>
              <a:rPr lang="ru-RU" sz="1200" b="1" baseline="-25000" dirty="0">
                <a:solidFill>
                  <a:srgbClr val="002060"/>
                </a:solidFill>
                <a:latin typeface="Calibri" pitchFamily="34" charset="0"/>
              </a:rPr>
              <a:t>92</a:t>
            </a: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U</a:t>
            </a:r>
          </a:p>
          <a:p>
            <a:pPr algn="just">
              <a:defRPr/>
            </a:pPr>
            <a:endParaRPr lang="ru-RU" sz="12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0113" y="115888"/>
            <a:ext cx="82438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Основные направления деятельности ЦКП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836712"/>
          <a:ext cx="849694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0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87450" y="0"/>
            <a:ext cx="75612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0322" dir="1106097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Энергодисперсионный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рентгенофлуоресцентный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спектрометр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EDX-8000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Shimadzu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Япония)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Области применения</a:t>
            </a:r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500063" y="1857375"/>
            <a:ext cx="8143875" cy="47085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Электронная промышленность, черная и цветная </a:t>
            </a:r>
            <a:r>
              <a:rPr lang="ru-RU" sz="1200" b="1" dirty="0" err="1">
                <a:solidFill>
                  <a:srgbClr val="002060"/>
                </a:solidFill>
                <a:latin typeface="Calibri" pitchFamily="34" charset="0"/>
              </a:rPr>
              <a:t>металлургия,нефтяная</a:t>
            </a: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 и нефтехимическая промышленность, химическая промышленность, строительные и конструкционные материалы, объекты окружающей среды, автомобильная промышленность и машиностроение, фармацевтическая промышленность, сельское хозяйство и пищевая промышленность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Горнодобывающая промышленность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・Определение токсичных элементов в электронных </a:t>
            </a:r>
            <a:r>
              <a:rPr lang="ru-RU" sz="1200" b="1" dirty="0" err="1">
                <a:solidFill>
                  <a:srgbClr val="002060"/>
                </a:solidFill>
                <a:latin typeface="Calibri" pitchFamily="34" charset="0"/>
              </a:rPr>
              <a:t>компо</a:t>
            </a: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Calibri" pitchFamily="34" charset="0"/>
              </a:rPr>
              <a:t>нентах</a:t>
            </a: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 в соответствии с директивой </a:t>
            </a:r>
            <a:r>
              <a:rPr lang="en-US" sz="1200" b="1" dirty="0" err="1">
                <a:solidFill>
                  <a:srgbClr val="002060"/>
                </a:solidFill>
                <a:latin typeface="Calibri" pitchFamily="34" charset="0"/>
              </a:rPr>
              <a:t>RoHS</a:t>
            </a:r>
            <a:r>
              <a:rPr lang="en-US" sz="1200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скрининг галогенов. ・Анализ тонких пленок полупроводников, дисков,  жидких кристаллов, солнечных батарей.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・Скрининг опасных элементов согласно директиве </a:t>
            </a:r>
            <a:r>
              <a:rPr lang="en-US" sz="1200" b="1" dirty="0">
                <a:solidFill>
                  <a:srgbClr val="002060"/>
                </a:solidFill>
                <a:latin typeface="Calibri" pitchFamily="34" charset="0"/>
              </a:rPr>
              <a:t>ELV. </a:t>
            </a:r>
            <a:endParaRPr lang="ru-RU" sz="1200" b="1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en-US" sz="1200" b="1" dirty="0">
                <a:solidFill>
                  <a:srgbClr val="002060"/>
                </a:solidFill>
                <a:latin typeface="Calibri" pitchFamily="34" charset="0"/>
              </a:rPr>
              <a:t>・</a:t>
            </a: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Анализ состава и измерение толщины покрытий, анализ  изменений химического состава и массы покрытий деталей  машин и агрегатов.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・Определение основных компонентов и примесей в сырье,  металлах и сплавах, припоях, благородных металлах. 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・Анализ шлаков.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・Анализ руд и минералов, технологических образцов,  готовой продукции. 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・Анализ керамических материалов, цементов, стекол,  кирпичей, глин.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・Определение серы в нефти и нефтепродуктах. 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・Определение элементов присадок и продуктов износа  в смазочных маслах.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・Анализ органического и неорганического сырья,  готовой продукции. 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・Анализ катализаторов, пигментов, красок, резины, пластиков.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・Анализ почв, сточных вод, золы, фильтров,  тонкодисперсных веществ.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・Анализ компонентов катализаторов синтеза. 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・Анализ загрязнений и посторонних веществ в </a:t>
            </a:r>
            <a:r>
              <a:rPr lang="ru-RU" sz="1200" b="1" dirty="0" err="1">
                <a:solidFill>
                  <a:srgbClr val="002060"/>
                </a:solidFill>
                <a:latin typeface="Calibri" pitchFamily="34" charset="0"/>
              </a:rPr>
              <a:t>фармпрепаратах</a:t>
            </a: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・Анализ почв, удобрений, растительных объектов. 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・Анализ сырьевых  компонентов, контроль добавок,  определение посторонних веществ в пищевой продукции.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・Анализ археологических образцов, драгоценных камней. 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・Определение токсичных тяжелых металлов в игрушках  и повседневных товарах.</a:t>
            </a:r>
          </a:p>
        </p:txBody>
      </p:sp>
      <p:sp>
        <p:nvSpPr>
          <p:cNvPr id="21509" name="Содержимое 7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85775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468313" y="981075"/>
            <a:ext cx="8280400" cy="50355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indent="358775" algn="just">
              <a:defRPr/>
            </a:pP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За последние 2 года с использованием оборудования ЦКП «ФХМИ» проведено более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2000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 анализов (в том числе более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700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 — для сторонних организаций), защищена 1 докторская и 16 кандидатских диссертаций, более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200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дипломных работ, опубликовано более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500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 статей в журналах и сборниках.</a:t>
            </a:r>
          </a:p>
          <a:p>
            <a:pPr indent="358775" algn="just">
              <a:defRPr/>
            </a:pP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ЦКП «ФХМИ» участвовало в выполнении работ по программам ФЦНТП Роснауки «Исследования и разработка по приоритетным направлениям науки и техники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2002-2006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гг.»: в 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2005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г. с объемом финансирования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6,8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 млн. руб., в 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2006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г. с объемом финансирования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7,2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  млн. руб.</a:t>
            </a:r>
          </a:p>
          <a:p>
            <a:pPr indent="358775" algn="just">
              <a:defRPr/>
            </a:pP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Кадровый состав ЦКП состоит на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01.11.2014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 г.: один доктор и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 кандидата наук, общий штат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13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человек.</a:t>
            </a:r>
          </a:p>
          <a:p>
            <a:pPr indent="358775" algn="just">
              <a:defRPr/>
            </a:pP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ЦКП «ФХМИ» проводит исследования как в интересах преподавателей, сотрудников, аспирантов, студентов ВолгГТУ, вузов и организаций Волгограда, Волгоградской области, так и других регионов России (г. Самара, Пенза, Тамбов). </a:t>
            </a:r>
          </a:p>
          <a:p>
            <a:pPr indent="358775" algn="just">
              <a:defRPr/>
            </a:pP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Общая стоимость основного оборудования ЦКП «ФХМИ» на 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01.01.2014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 г. составляет более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140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 млн. руб.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700338" y="333375"/>
            <a:ext cx="405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Текущая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627313" y="188913"/>
            <a:ext cx="4548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Контактная информация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63600" y="1341438"/>
            <a:ext cx="7524750" cy="47275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Волгоградский государственный</a:t>
            </a:r>
          </a:p>
          <a:p>
            <a:pPr algn="ctr">
              <a:defRPr/>
            </a:pP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технический университет: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               </a:t>
            </a: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400005</a:t>
            </a: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Волгоград, пр. им. Ленина, </a:t>
            </a: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28;</a:t>
            </a:r>
            <a:endParaRPr lang="en-US" sz="24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sz="28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8442) 24-80-70</a:t>
            </a:r>
            <a:endParaRPr lang="en-US" sz="24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sz="28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</a:t>
            </a: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orlinson@vstu.ru</a:t>
            </a: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;</a:t>
            </a: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</a:p>
          <a:p>
            <a:pPr>
              <a:defRPr/>
            </a:pPr>
            <a:endParaRPr lang="en-US" sz="28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</a:t>
            </a: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www.vstu.ru/kommercheskie-                                               uslugi/tsentr-kollektivnogo-polzovaniya</a:t>
            </a: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endParaRPr lang="en-US" sz="28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3557" name="Picture 2" descr="Help Stop the Abuse of Immigrant Workers at the Hyatt Regency Phoenix (VIDEO)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1116013" y="2708275"/>
            <a:ext cx="557212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429000"/>
            <a:ext cx="576262" cy="5762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3559" name="Picture 4" descr="Mentioning - Bulbagarden Forum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4292600"/>
            <a:ext cx="576262" cy="5762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5084763"/>
            <a:ext cx="555625" cy="5762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08175" y="188913"/>
            <a:ext cx="6283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Перечень предоставляемых услуг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0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101" name="Содержимое 2"/>
          <p:cNvSpPr>
            <a:spLocks/>
          </p:cNvSpPr>
          <p:nvPr/>
        </p:nvSpPr>
        <p:spPr bwMode="auto">
          <a:xfrm>
            <a:off x="827088" y="692150"/>
            <a:ext cx="8156575" cy="54721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57647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pPr indent="179388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Идентификация органических соединений с использованием методов ЯМР-, ИК-, хроматомасс-спектроскопии.</a:t>
            </a:r>
          </a:p>
          <a:p>
            <a:pPr indent="179388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Калориметрические исследования химических реакций с использованием микрокалориметра Кальве «С 80» (Setaram) и мультиреакторной системы «MultiMax» (Mettler Toledo).</a:t>
            </a:r>
          </a:p>
          <a:p>
            <a:pPr indent="179388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Исследование кинетики реакций калориметрическим, микроакваметрическим методами.</a:t>
            </a:r>
          </a:p>
          <a:p>
            <a:pPr indent="179388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Исследование термических свойств полимерных, композиционных материалов с использованием дериватографов OD — 102, Q — 1500D.</a:t>
            </a:r>
          </a:p>
          <a:p>
            <a:pPr indent="179388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Исследование физико-механических свойств полимерных образцов.</a:t>
            </a:r>
          </a:p>
          <a:p>
            <a:pPr indent="179388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Качественный и количественный микрорентгеноспектральный анализ (EDS) в точке, распределение элементов по линии и на площади с помощью сканирующего электронного микроскопа Versa 3D DualBeam. </a:t>
            </a:r>
          </a:p>
          <a:p>
            <a:pPr indent="179388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Определение кислородного индекса трудногорючих полимерных и композиционных материалов.</a:t>
            </a:r>
          </a:p>
          <a:p>
            <a:pPr indent="179388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Стеклодувные работы: ремонт и изготовление химической посуды и стеклянного научного оборудования.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indent="179388" algn="just">
              <a:spcBef>
                <a:spcPct val="20000"/>
              </a:spcBef>
              <a:buFont typeface="Arial" charset="0"/>
              <a:buChar char="•"/>
              <a:defRPr/>
            </a:pPr>
            <a:endParaRPr lang="ru-RU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0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813" y="115888"/>
            <a:ext cx="6408737" cy="9366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Порядок процедуры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предоставления услуг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1871663"/>
          </a:xfrm>
          <a:gradFill rotWithShape="0">
            <a:gsLst>
              <a:gs pos="0">
                <a:schemeClr val="bg1">
                  <a:gamma/>
                  <a:shade val="57647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effectLst>
            <a:outerShdw dist="25400" dir="5400000" algn="ctr" rotWithShape="0">
              <a:schemeClr val="tx1"/>
            </a:outerShdw>
          </a:effectLst>
        </p:spPr>
        <p:txBody>
          <a:bodyPr/>
          <a:lstStyle/>
          <a:p>
            <a:pPr marL="0" indent="179388" algn="just" eaLnBrk="1" hangingPunct="1">
              <a:defRPr/>
            </a:pPr>
            <a:r>
              <a:rPr lang="ru-RU" sz="2000" b="1" smtClean="0">
                <a:solidFill>
                  <a:srgbClr val="002060"/>
                </a:solidFill>
              </a:rPr>
              <a:t>Для сторонних организаций услуги предоставляются в соответствии с договорами, заключенными с ВолгГТУ</a:t>
            </a:r>
          </a:p>
          <a:p>
            <a:pPr marL="0" indent="179388" algn="just" eaLnBrk="1" hangingPunct="1">
              <a:defRPr/>
            </a:pPr>
            <a:r>
              <a:rPr lang="ru-RU" sz="2000" b="1" smtClean="0">
                <a:solidFill>
                  <a:srgbClr val="002060"/>
                </a:solidFill>
              </a:rPr>
              <a:t>С физическими лицами реализуется упрощенная форма оформления юридических и финансовых документов. </a:t>
            </a:r>
          </a:p>
          <a:p>
            <a:pPr marL="0" indent="179388" algn="just" eaLnBrk="1" hangingPunct="1">
              <a:defRPr/>
            </a:pPr>
            <a:r>
              <a:rPr lang="ru-RU" sz="2000" b="1" smtClean="0">
                <a:solidFill>
                  <a:srgbClr val="002060"/>
                </a:solidFill>
              </a:rPr>
              <a:t>Документы оформляются в присутствии заказчика.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0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523875" y="2249488"/>
            <a:ext cx="8235950" cy="193198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8" descr="P1070858 ямр.JPG"/>
          <p:cNvPicPr>
            <a:picLocks noGrp="1" noChangeAspect="1"/>
          </p:cNvPicPr>
          <p:nvPr>
            <p:ph idx="1"/>
          </p:nvPr>
        </p:nvPicPr>
        <p:blipFill>
          <a:blip r:embed="rId3"/>
          <a:srcRect l="17949" r="7692"/>
          <a:stretch>
            <a:fillRect/>
          </a:stretch>
        </p:blipFill>
        <p:spPr>
          <a:xfrm>
            <a:off x="179388" y="1557338"/>
            <a:ext cx="4032250" cy="470058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66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ЯМР-спектрометр «Mercury 300 plus»</a:t>
            </a:r>
            <a:b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(Varian, США, год выпуска 2001)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116632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00563" y="2060575"/>
            <a:ext cx="4175125" cy="31686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1961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indent="3587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Прибор используется для снятия спектров ЯМР — </a:t>
            </a:r>
            <a:r>
              <a:rPr lang="ru-RU" sz="2000" b="1" baseline="30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Н, </a:t>
            </a:r>
            <a:r>
              <a:rPr lang="ru-RU" sz="2000" b="1" baseline="30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13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С, </a:t>
            </a:r>
            <a:r>
              <a:rPr lang="ru-RU" sz="2000" b="1" baseline="30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31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Р, </a:t>
            </a:r>
            <a:r>
              <a:rPr lang="ru-RU" sz="2000" b="1" baseline="30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19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F, </a:t>
            </a:r>
            <a:r>
              <a:rPr lang="ru-RU" sz="2000" b="1" baseline="30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15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N органических соединений и растворимых полимеров.</a:t>
            </a:r>
          </a:p>
          <a:p>
            <a:pPr indent="3587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 Разрешающая способность не выше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0,5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 Гц при использовании ампул диаметром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5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 мм.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66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Хроматомасс-спекрометр</a:t>
            </a:r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Saturn-2100» (Varian, </a:t>
            </a:r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США)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116632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196" name="Содержимое 7" descr="P1070873.JPG"/>
          <p:cNvPicPr>
            <a:picLocks noChangeAspect="1"/>
          </p:cNvPicPr>
          <p:nvPr/>
        </p:nvPicPr>
        <p:blipFill>
          <a:blip r:embed="rId4"/>
          <a:srcRect l="15373" r="21429"/>
          <a:stretch>
            <a:fillRect/>
          </a:stretch>
        </p:blipFill>
        <p:spPr bwMode="auto">
          <a:xfrm>
            <a:off x="255588" y="1700213"/>
            <a:ext cx="41640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0" y="1700213"/>
            <a:ext cx="4176713" cy="38163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1961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indent="457200" algn="just"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Малогабаритный прибор с положительной ионизацией (PCI), имеется дополнительная система химической ионизации. Используется для изучения органических соединений и их смесей, способных испарятся до температуры 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350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°С. Диапазон измеряемых масс: 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10-650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 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а.е.м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./с. Чувствительность ЭУ в режиме полного сканирования: 1 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пг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по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октафторнафталину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 с соотношением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хроматографического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пика сигнал/шум 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50:1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066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ИК-Фурье спектрометр «Nicolet-6700» </a:t>
            </a:r>
            <a:b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(Thermo Electron, США, 2005 г.)</a:t>
            </a:r>
          </a:p>
        </p:txBody>
      </p:sp>
      <p:pic>
        <p:nvPicPr>
          <p:cNvPr id="9219" name="Содержимое 5" descr="P107086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773238"/>
            <a:ext cx="4416425" cy="3311525"/>
          </a:xfrm>
        </p:spPr>
      </p:pic>
      <p:sp>
        <p:nvSpPr>
          <p:cNvPr id="8196" name="Rectangle 2"/>
          <p:cNvSpPr>
            <a:spLocks noChangeArrowheads="1"/>
          </p:cNvSpPr>
          <p:nvPr/>
        </p:nvSpPr>
        <p:spPr bwMode="auto">
          <a:xfrm rot="10800000" flipV="1">
            <a:off x="4643438" y="1635125"/>
            <a:ext cx="4286250" cy="34448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indent="358775" algn="just">
              <a:defRPr/>
            </a:pP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Используется для изучения пространственного строения, внутри- и межмолекулярного взаимодействия органических соединений и полимеров, идентификации веществ. Спектральный диапазон 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375-4500 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см</a:t>
            </a:r>
            <a:r>
              <a:rPr lang="ru-RU" sz="2000" b="1" baseline="30000">
                <a:solidFill>
                  <a:srgbClr val="002060"/>
                </a:solidFill>
                <a:latin typeface="Calibri" pitchFamily="34" charset="0"/>
              </a:rPr>
              <a:t>-1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, предел допустимой абсолютной погрешности шкалы волновых чисел ±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0,5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 см</a:t>
            </a:r>
            <a:r>
              <a:rPr lang="ru-RU" sz="2000" b="1" baseline="30000">
                <a:solidFill>
                  <a:srgbClr val="002060"/>
                </a:solidFill>
                <a:latin typeface="Calibri" pitchFamily="34" charset="0"/>
              </a:rPr>
              <a:t>-1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116632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7725" cy="79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115888"/>
            <a:ext cx="8229600" cy="12065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Мультиреакторная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система «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MultiMax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(METTLER TOLEDO, Швейцария, 2005 г.)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4" name="Содержимое 5" descr="P1070864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1628775"/>
            <a:ext cx="4608512" cy="3455988"/>
          </a:xfrm>
        </p:spPr>
      </p:pic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5003800" y="1876425"/>
            <a:ext cx="3744913" cy="4402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indent="358775"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Прибор предназначен для исследования термохимических реакций в интервале температур от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−40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до 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+180</a:t>
            </a:r>
            <a:r>
              <a:rPr lang="ru-RU" sz="2000" b="1" baseline="30000" dirty="0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С, с автоматизированным процессом дозировки веществ в растворенном состоянии в реактор. </a:t>
            </a:r>
          </a:p>
          <a:p>
            <a:pPr indent="358775"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Чувствительность до 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0,1</a:t>
            </a:r>
            <a:r>
              <a:rPr lang="ru-RU" sz="2000" b="1" baseline="30000" dirty="0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С, механическое перемешивание реагентов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160-1500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об/мин, прецизионные весы с точностью до 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0,01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1291</Words>
  <Application>Microsoft Office PowerPoint</Application>
  <PresentationFormat>Экран (4:3)</PresentationFormat>
  <Paragraphs>135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Порядок процедуры  предоставления услуг</vt:lpstr>
      <vt:lpstr>Слайд 5</vt:lpstr>
      <vt:lpstr>ЯМР-спектрометр «Mercury 300 plus»  (Varian, США, год выпуска 2001)</vt:lpstr>
      <vt:lpstr>Хроматомасс-спекрометр «Saturn-2100» (Varian, США)</vt:lpstr>
      <vt:lpstr>ИК-Фурье спектрометр «Nicolet-6700»  (Thermo Electron, США, 2005 г.)</vt:lpstr>
      <vt:lpstr>Мультиреакторная система «MultiMax»  (METTLER TOLEDO, Швейцария, 2005 г.)</vt:lpstr>
      <vt:lpstr>Дериватографы OD-102, Q-1500D  («MOM», Венгрия)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Проректор</dc:creator>
  <cp:lastModifiedBy>Сотрудник</cp:lastModifiedBy>
  <cp:revision>71</cp:revision>
  <dcterms:created xsi:type="dcterms:W3CDTF">2014-11-26T12:36:13Z</dcterms:created>
  <dcterms:modified xsi:type="dcterms:W3CDTF">2021-06-22T08:09:56Z</dcterms:modified>
</cp:coreProperties>
</file>