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24384000" cy="13716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13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3100" b="0" strike="noStrike" spc="-1">
                <a:solidFill>
                  <a:srgbClr val="000000"/>
                </a:solidFill>
                <a:latin typeface="Helvetica Neue"/>
              </a:rPr>
              <a:t>Для перемещения страницы щёлкните мышью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XO Oriel"/>
              </a:rPr>
              <a:t>Для правки формата примечаний щёлкните мышью</a:t>
            </a:r>
          </a:p>
        </p:txBody>
      </p:sp>
      <p:sp>
        <p:nvSpPr>
          <p:cNvPr id="19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9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9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9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D38CE83-58E5-4095-9D90-95930C59014C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ru-RU" sz="2000" b="0" strike="noStrike" spc="-1">
              <a:latin typeface="XO Oriel"/>
            </a:endParaRPr>
          </a:p>
        </p:txBody>
      </p:sp>
      <p:sp>
        <p:nvSpPr>
          <p:cNvPr id="447" name="Номер слайда 3"/>
          <p:cNvSpPr txBox="1"/>
          <p:nvPr/>
        </p:nvSpPr>
        <p:spPr>
          <a:xfrm>
            <a:off x="3883680" y="8685000"/>
            <a:ext cx="2972160" cy="457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F57D16EC-BA38-41EA-A734-124F6CECEE0A}" type="slidenum">
              <a:rPr lang="en-US" sz="31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3</a:t>
            </a:fld>
            <a:endParaRPr lang="ru-RU" sz="31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2103084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8787240" y="365112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15897600" y="365112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1676520" y="819648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8787240" y="819648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15897600" y="819648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1676520" y="730080"/>
            <a:ext cx="21030840" cy="12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2103084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8787240" y="365112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15897600" y="365112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1676520" y="819648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8787240" y="819648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body"/>
          </p:nvPr>
        </p:nvSpPr>
        <p:spPr>
          <a:xfrm>
            <a:off x="15897600" y="819648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1676520" y="730080"/>
            <a:ext cx="21030840" cy="12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2103084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 type="body"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8787240" y="365112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15897600" y="365112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1676520" y="819648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9" name="PlaceHolder 6"/>
          <p:cNvSpPr>
            <a:spLocks noGrp="1"/>
          </p:cNvSpPr>
          <p:nvPr>
            <p:ph type="body"/>
          </p:nvPr>
        </p:nvSpPr>
        <p:spPr>
          <a:xfrm>
            <a:off x="8787240" y="819648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0" name="PlaceHolder 7"/>
          <p:cNvSpPr>
            <a:spLocks noGrp="1"/>
          </p:cNvSpPr>
          <p:nvPr>
            <p:ph type="body"/>
          </p:nvPr>
        </p:nvSpPr>
        <p:spPr>
          <a:xfrm>
            <a:off x="15897600" y="819648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1676520" y="730080"/>
            <a:ext cx="21030840" cy="12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2103084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8787240" y="365112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15897600" y="365112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1676520" y="819648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8787240" y="819648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15897600" y="8196480"/>
            <a:ext cx="677160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676520" y="730080"/>
            <a:ext cx="21030840" cy="12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1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sldNum"/>
          </p:nvPr>
        </p:nvSpPr>
        <p:spPr>
          <a:xfrm>
            <a:off x="11943000" y="13080960"/>
            <a:ext cx="484920" cy="479160"/>
          </a:xfrm>
          <a:prstGeom prst="rect">
            <a:avLst/>
          </a:prstGeom>
        </p:spPr>
        <p:txBody>
          <a:bodyPr lIns="50760" tIns="50760" rIns="50760" bIns="5076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A0D78BA4-CA1E-4880-A6D5-85CBAB0A73B7}" type="slidenum">
              <a:rPr lang="ru-RU" sz="2400" b="0" strike="noStrike" spc="-1">
                <a:solidFill>
                  <a:srgbClr val="000000"/>
                </a:solidFill>
                <a:latin typeface="Helvetica Neue Light"/>
                <a:ea typeface="Helvetica Neue Light"/>
              </a:rPr>
              <a:t>‹#›</a:t>
            </a:fld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3100" b="0" strike="noStrike" spc="-1">
                <a:solidFill>
                  <a:srgbClr val="000000"/>
                </a:solidFill>
                <a:latin typeface="Helvetica Neue"/>
              </a:rPr>
              <a:t>Для правки текста заглавия щёлкните мышью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5100" b="0" strike="noStrike" spc="-1">
                <a:solidFill>
                  <a:srgbClr val="000000"/>
                </a:solidFill>
                <a:latin typeface="Helvetica Neue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5100" b="0" strike="noStrike" spc="-1">
                <a:solidFill>
                  <a:srgbClr val="000000"/>
                </a:solidFill>
                <a:latin typeface="Helvetica Neue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5100" b="0" strike="noStrike" spc="-1">
                <a:solidFill>
                  <a:srgbClr val="000000"/>
                </a:solidFill>
                <a:latin typeface="Helvetica Neue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5100" b="0" strike="noStrike" spc="-1">
                <a:solidFill>
                  <a:srgbClr val="000000"/>
                </a:solidFill>
                <a:latin typeface="Helvetica Neue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Helvetica Neue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Helvetica Neue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Helvetica Neue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/>
          <p:nvPr/>
        </p:nvPicPr>
        <p:blipFill>
          <a:blip r:embed="rId14"/>
          <a:stretch/>
        </p:blipFill>
        <p:spPr>
          <a:xfrm>
            <a:off x="360" y="0"/>
            <a:ext cx="431640" cy="317520"/>
          </a:xfrm>
          <a:prstGeom prst="rect">
            <a:avLst/>
          </a:prstGeom>
          <a:ln w="0">
            <a:noFill/>
          </a:ln>
        </p:spPr>
      </p:pic>
      <p:sp>
        <p:nvSpPr>
          <p:cNvPr id="40" name="Rectangle 5" hidden="1"/>
          <p:cNvSpPr/>
          <p:nvPr/>
        </p:nvSpPr>
        <p:spPr>
          <a:xfrm>
            <a:off x="0" y="0"/>
            <a:ext cx="431640" cy="323640"/>
          </a:xfrm>
          <a:prstGeom prst="rect">
            <a:avLst/>
          </a:prstGeom>
          <a:solidFill>
            <a:schemeClr val="bg2"/>
          </a:solidFill>
          <a:ln w="9525">
            <a:solidFill>
              <a:srgbClr val="80808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1. On-page tracker" hidden="1"/>
          <p:cNvSpPr/>
          <p:nvPr/>
        </p:nvSpPr>
        <p:spPr>
          <a:xfrm>
            <a:off x="264600" y="92520"/>
            <a:ext cx="1368360" cy="30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cap="all" spc="-1">
                <a:solidFill>
                  <a:srgbClr val="808080"/>
                </a:solidFill>
                <a:latin typeface="Helvetica Neue"/>
                <a:ea typeface="Helvetica Neue"/>
              </a:rPr>
              <a:t>Tracker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42" name="3. Unit of measure" hidden="1"/>
          <p:cNvSpPr/>
          <p:nvPr/>
        </p:nvSpPr>
        <p:spPr>
          <a:xfrm>
            <a:off x="324000" y="1359360"/>
            <a:ext cx="20737800" cy="67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400" b="1" strike="noStrike" spc="-1">
                <a:solidFill>
                  <a:srgbClr val="808080"/>
                </a:solidFill>
                <a:latin typeface="Arial"/>
                <a:ea typeface="Helvetica Neue"/>
              </a:rPr>
              <a:t>Unit of measure</a:t>
            </a:r>
            <a:endParaRPr lang="ru-RU" sz="4400" b="0" strike="noStrike" spc="-1">
              <a:latin typeface="XO Oriel"/>
            </a:endParaRPr>
          </a:p>
        </p:txBody>
      </p:sp>
      <p:grpSp>
        <p:nvGrpSpPr>
          <p:cNvPr id="43" name="Slide Elements"/>
          <p:cNvGrpSpPr/>
          <p:nvPr/>
        </p:nvGrpSpPr>
        <p:grpSpPr>
          <a:xfrm>
            <a:off x="324000" y="12892680"/>
            <a:ext cx="23450760" cy="639000"/>
            <a:chOff x="324000" y="12892680"/>
            <a:chExt cx="23450760" cy="639000"/>
          </a:xfrm>
        </p:grpSpPr>
        <p:sp>
          <p:nvSpPr>
            <p:cNvPr id="44" name="4. Footnote"/>
            <p:cNvSpPr/>
            <p:nvPr/>
          </p:nvSpPr>
          <p:spPr>
            <a:xfrm>
              <a:off x="324000" y="12892680"/>
              <a:ext cx="23450760" cy="305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spAutoFit/>
            </a:bodyPr>
            <a:lstStyle/>
            <a:p>
              <a:pPr marL="104760" indent="-104400"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2000" b="1" strike="noStrike" spc="-1">
                  <a:solidFill>
                    <a:srgbClr val="808080"/>
                  </a:solidFill>
                  <a:latin typeface="Arial"/>
                  <a:ea typeface="Helvetica Neue"/>
                </a:rPr>
                <a:t>1 Footnote</a:t>
              </a:r>
              <a:endParaRPr lang="ru-RU" sz="2000" b="0" strike="noStrike" spc="-1">
                <a:latin typeface="XO Oriel"/>
              </a:endParaRPr>
            </a:p>
          </p:txBody>
        </p:sp>
        <p:sp>
          <p:nvSpPr>
            <p:cNvPr id="45" name="5. Source"/>
            <p:cNvSpPr/>
            <p:nvPr/>
          </p:nvSpPr>
          <p:spPr>
            <a:xfrm>
              <a:off x="324000" y="13226400"/>
              <a:ext cx="19469880" cy="305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spAutoFit/>
            </a:bodyPr>
            <a:lstStyle/>
            <a:p>
              <a:pPr marL="1653120" indent="-1652760"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2000" b="1" strike="noStrike" spc="-1">
                  <a:solidFill>
                    <a:srgbClr val="808080"/>
                  </a:solidFill>
                  <a:latin typeface="Helvetica Neue"/>
                  <a:ea typeface="Helvetica Neue"/>
                </a:rPr>
                <a:t>ИСТОЧНИК: источник</a:t>
              </a:r>
              <a:endParaRPr lang="ru-RU" sz="2000" b="0" strike="noStrike" spc="-1">
                <a:latin typeface="XO Oriel"/>
              </a:endParaRPr>
            </a:p>
          </p:txBody>
        </p:sp>
      </p:grpSp>
      <p:grpSp>
        <p:nvGrpSpPr>
          <p:cNvPr id="46" name="ACET"/>
          <p:cNvGrpSpPr/>
          <p:nvPr/>
        </p:nvGrpSpPr>
        <p:grpSpPr>
          <a:xfrm>
            <a:off x="3952440" y="2609640"/>
            <a:ext cx="11602080" cy="996480"/>
            <a:chOff x="3952440" y="2609640"/>
            <a:chExt cx="11602080" cy="996480"/>
          </a:xfrm>
        </p:grpSpPr>
        <p:sp>
          <p:nvSpPr>
            <p:cNvPr id="47" name="AutoShape 249"/>
            <p:cNvSpPr/>
            <p:nvPr/>
          </p:nvSpPr>
          <p:spPr>
            <a:xfrm>
              <a:off x="3952440" y="3603240"/>
              <a:ext cx="11602080" cy="2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0A289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AutoShape 250"/>
            <p:cNvSpPr/>
            <p:nvPr/>
          </p:nvSpPr>
          <p:spPr>
            <a:xfrm>
              <a:off x="3952440" y="2609640"/>
              <a:ext cx="11602080" cy="99360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18360" anchor="b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3200" b="1" strike="noStrike" spc="-1">
                  <a:solidFill>
                    <a:srgbClr val="0A2896"/>
                  </a:solidFill>
                  <a:latin typeface="Helvetica Neue"/>
                  <a:ea typeface="Helvetica Neue"/>
                </a:rPr>
                <a:t>Название документа</a:t>
              </a:r>
              <a:endParaRPr lang="ru-RU" sz="3200" b="0" strike="noStrike" spc="-1">
                <a:latin typeface="XO Orie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3200" b="1" strike="noStrike" spc="-1">
                  <a:solidFill>
                    <a:srgbClr val="808080"/>
                  </a:solidFill>
                  <a:latin typeface="Helvetica Neue"/>
                  <a:ea typeface="Helvetica Neue"/>
                </a:rPr>
                <a:t>Unit of measure</a:t>
              </a:r>
              <a:endParaRPr lang="ru-RU" sz="3200" b="0" strike="noStrike" spc="-1">
                <a:latin typeface="XO Oriel"/>
              </a:endParaRPr>
            </a:p>
          </p:txBody>
        </p:sp>
      </p:grpSp>
      <p:grpSp>
        <p:nvGrpSpPr>
          <p:cNvPr id="49" name="McKSticker"/>
          <p:cNvGrpSpPr/>
          <p:nvPr/>
        </p:nvGrpSpPr>
        <p:grpSpPr>
          <a:xfrm>
            <a:off x="22553280" y="1361880"/>
            <a:ext cx="1287360" cy="370800"/>
            <a:chOff x="22553280" y="1361880"/>
            <a:chExt cx="1287360" cy="370800"/>
          </a:xfrm>
        </p:grpSpPr>
        <p:sp>
          <p:nvSpPr>
            <p:cNvPr id="50" name="StickerRectangle"/>
            <p:cNvSpPr/>
            <p:nvPr/>
          </p:nvSpPr>
          <p:spPr>
            <a:xfrm>
              <a:off x="22553280" y="1361880"/>
              <a:ext cx="1287360" cy="33264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27360" tIns="0" rIns="0" bIns="27360">
              <a:spAutoFit/>
            </a:bodyPr>
            <a:lstStyle/>
            <a:p>
              <a:pPr algn="r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2000" b="1" strike="noStrike" spc="-1">
                  <a:solidFill>
                    <a:srgbClr val="808080"/>
                  </a:solidFill>
                  <a:latin typeface="Helvetica Neue"/>
                  <a:ea typeface="Helvetica Neue"/>
                </a:rPr>
                <a:t>STICKER</a:t>
              </a:r>
              <a:endParaRPr lang="ru-RU" sz="2000" b="0" strike="noStrike" spc="-1">
                <a:latin typeface="XO Oriel"/>
              </a:endParaRPr>
            </a:p>
          </p:txBody>
        </p:sp>
        <p:sp>
          <p:nvSpPr>
            <p:cNvPr id="51" name="AutoShape 31"/>
            <p:cNvSpPr/>
            <p:nvPr/>
          </p:nvSpPr>
          <p:spPr>
            <a:xfrm>
              <a:off x="22586760" y="1361880"/>
              <a:ext cx="360" cy="370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AutoShape 32"/>
            <p:cNvSpPr/>
            <p:nvPr/>
          </p:nvSpPr>
          <p:spPr>
            <a:xfrm>
              <a:off x="22586760" y="1732320"/>
              <a:ext cx="118800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53" name="Изображение 10"/>
          <p:cNvPicPr/>
          <p:nvPr/>
        </p:nvPicPr>
        <p:blipFill>
          <a:blip r:embed="rId15"/>
          <a:srcRect l="11203" t="20667" r="16406" b="28633"/>
          <a:stretch/>
        </p:blipFill>
        <p:spPr>
          <a:xfrm>
            <a:off x="22000680" y="469800"/>
            <a:ext cx="1700280" cy="680040"/>
          </a:xfrm>
          <a:prstGeom prst="rect">
            <a:avLst/>
          </a:prstGeom>
          <a:ln w="0">
            <a:noFill/>
          </a:ln>
        </p:spPr>
      </p:pic>
      <p:sp>
        <p:nvSpPr>
          <p:cNvPr id="54" name="PlaceHolder 1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E5B7C4FB-F95E-4D9A-9C59-F27BC20D875F}" type="slidenum">
              <a:rPr lang="ru-RU" sz="31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‹#›</a:t>
            </a:fld>
            <a:endParaRPr lang="ru-RU" sz="3100" b="0" strike="noStrike" spc="-1">
              <a:latin typeface="Times New Roman"/>
            </a:endParaRPr>
          </a:p>
        </p:txBody>
      </p:sp>
      <p:pic>
        <p:nvPicPr>
          <p:cNvPr id="55" name="Рисунок 54"/>
          <p:cNvPicPr/>
          <p:nvPr/>
        </p:nvPicPr>
        <p:blipFill>
          <a:blip r:embed="rId14"/>
          <a:stretch/>
        </p:blipFill>
        <p:spPr>
          <a:xfrm>
            <a:off x="360" y="0"/>
            <a:ext cx="431640" cy="31752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tabLst>
                <a:tab pos="731880" algn="l"/>
              </a:tabLst>
            </a:pPr>
            <a:r>
              <a:rPr lang="ru-RU" sz="3100" b="0" strike="noStrike" spc="-1">
                <a:solidFill>
                  <a:srgbClr val="000000"/>
                </a:solidFill>
                <a:latin typeface="Helvetica Neue"/>
              </a:rPr>
              <a:t>Для правки текста заглавия щёлкните мышью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93"/>
          <p:cNvPicPr/>
          <p:nvPr/>
        </p:nvPicPr>
        <p:blipFill>
          <a:blip r:embed="rId14"/>
          <a:stretch/>
        </p:blipFill>
        <p:spPr>
          <a:xfrm>
            <a:off x="360" y="0"/>
            <a:ext cx="431640" cy="317520"/>
          </a:xfrm>
          <a:prstGeom prst="rect">
            <a:avLst/>
          </a:prstGeom>
          <a:ln w="0">
            <a:noFill/>
          </a:ln>
        </p:spPr>
      </p:pic>
      <p:sp>
        <p:nvSpPr>
          <p:cNvPr id="95" name="Rectangle 5" hidden="1"/>
          <p:cNvSpPr/>
          <p:nvPr/>
        </p:nvSpPr>
        <p:spPr>
          <a:xfrm>
            <a:off x="0" y="0"/>
            <a:ext cx="431640" cy="323640"/>
          </a:xfrm>
          <a:prstGeom prst="rect">
            <a:avLst/>
          </a:prstGeom>
          <a:solidFill>
            <a:schemeClr val="bg2"/>
          </a:solidFill>
          <a:ln w="9525">
            <a:solidFill>
              <a:srgbClr val="80808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" name="1. On-page tracker" hidden="1"/>
          <p:cNvSpPr/>
          <p:nvPr/>
        </p:nvSpPr>
        <p:spPr>
          <a:xfrm>
            <a:off x="339840" y="92520"/>
            <a:ext cx="1217160" cy="30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cap="all" spc="-1">
                <a:solidFill>
                  <a:srgbClr val="808080"/>
                </a:solidFill>
                <a:latin typeface="Arial"/>
              </a:rPr>
              <a:t>Tracker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97" name="3. Unit of measure" hidden="1"/>
          <p:cNvSpPr/>
          <p:nvPr/>
        </p:nvSpPr>
        <p:spPr>
          <a:xfrm>
            <a:off x="324000" y="1359360"/>
            <a:ext cx="20737800" cy="68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500" b="0" strike="noStrike" spc="-1">
                <a:solidFill>
                  <a:srgbClr val="808080"/>
                </a:solidFill>
                <a:latin typeface="Arial"/>
              </a:rPr>
              <a:t>Unit of measure</a:t>
            </a:r>
            <a:endParaRPr lang="ru-RU" sz="4500" b="0" strike="noStrike" spc="-1">
              <a:latin typeface="XO Oriel"/>
            </a:endParaRPr>
          </a:p>
        </p:txBody>
      </p:sp>
      <p:grpSp>
        <p:nvGrpSpPr>
          <p:cNvPr id="98" name="Slide Elements"/>
          <p:cNvGrpSpPr/>
          <p:nvPr/>
        </p:nvGrpSpPr>
        <p:grpSpPr>
          <a:xfrm>
            <a:off x="324000" y="12892680"/>
            <a:ext cx="23450760" cy="639000"/>
            <a:chOff x="324000" y="12892680"/>
            <a:chExt cx="23450760" cy="639000"/>
          </a:xfrm>
        </p:grpSpPr>
        <p:sp>
          <p:nvSpPr>
            <p:cNvPr id="99" name="4. Footnote"/>
            <p:cNvSpPr/>
            <p:nvPr/>
          </p:nvSpPr>
          <p:spPr>
            <a:xfrm>
              <a:off x="324000" y="12892680"/>
              <a:ext cx="23450760" cy="305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spAutoFit/>
            </a:bodyPr>
            <a:lstStyle/>
            <a:p>
              <a:pPr marL="104760" indent="-104400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2000" b="0" strike="noStrike" spc="-1">
                  <a:solidFill>
                    <a:srgbClr val="808080"/>
                  </a:solidFill>
                  <a:latin typeface="Arial"/>
                </a:rPr>
                <a:t>1 Footnote</a:t>
              </a:r>
              <a:endParaRPr lang="ru-RU" sz="2000" b="0" strike="noStrike" spc="-1">
                <a:latin typeface="XO Oriel"/>
              </a:endParaRPr>
            </a:p>
          </p:txBody>
        </p:sp>
        <p:sp>
          <p:nvSpPr>
            <p:cNvPr id="100" name="5. Source"/>
            <p:cNvSpPr/>
            <p:nvPr/>
          </p:nvSpPr>
          <p:spPr>
            <a:xfrm>
              <a:off x="324000" y="13226400"/>
              <a:ext cx="19469880" cy="305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spAutoFit/>
            </a:bodyPr>
            <a:lstStyle/>
            <a:p>
              <a:pPr marL="1657080" indent="-1656720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2000" b="0" strike="noStrike" spc="-1">
                  <a:solidFill>
                    <a:srgbClr val="808080"/>
                  </a:solidFill>
                  <a:latin typeface="Arial"/>
                </a:rPr>
                <a:t>ИСТОЧНИК: источник</a:t>
              </a:r>
              <a:endParaRPr lang="ru-RU" sz="2000" b="0" strike="noStrike" spc="-1">
                <a:latin typeface="XO Oriel"/>
              </a:endParaRPr>
            </a:p>
          </p:txBody>
        </p:sp>
      </p:grpSp>
      <p:grpSp>
        <p:nvGrpSpPr>
          <p:cNvPr id="101" name="ACET"/>
          <p:cNvGrpSpPr/>
          <p:nvPr/>
        </p:nvGrpSpPr>
        <p:grpSpPr>
          <a:xfrm>
            <a:off x="3952440" y="2579040"/>
            <a:ext cx="11602080" cy="1027080"/>
            <a:chOff x="3952440" y="2579040"/>
            <a:chExt cx="11602080" cy="1027080"/>
          </a:xfrm>
        </p:grpSpPr>
        <p:sp>
          <p:nvSpPr>
            <p:cNvPr id="102" name="AutoShape 249"/>
            <p:cNvSpPr/>
            <p:nvPr/>
          </p:nvSpPr>
          <p:spPr>
            <a:xfrm>
              <a:off x="3952440" y="3603240"/>
              <a:ext cx="11602080" cy="2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0A289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" name="AutoShape 250"/>
            <p:cNvSpPr/>
            <p:nvPr/>
          </p:nvSpPr>
          <p:spPr>
            <a:xfrm>
              <a:off x="3952440" y="2579040"/>
              <a:ext cx="11602080" cy="102384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18360" anchor="b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3300" b="1" strike="noStrike" spc="-1">
                  <a:solidFill>
                    <a:srgbClr val="0A2896"/>
                  </a:solidFill>
                  <a:latin typeface="Arial"/>
                </a:rPr>
                <a:t>Название документа</a:t>
              </a:r>
              <a:endParaRPr lang="ru-RU" sz="3300" b="0" strike="noStrike" spc="-1">
                <a:latin typeface="XO Oriel"/>
              </a:endParaRPr>
            </a:p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3300" b="0" strike="noStrike" spc="-1">
                  <a:solidFill>
                    <a:srgbClr val="808080"/>
                  </a:solidFill>
                  <a:latin typeface="Arial"/>
                </a:rPr>
                <a:t>Unit of measure</a:t>
              </a:r>
              <a:endParaRPr lang="ru-RU" sz="3300" b="0" strike="noStrike" spc="-1">
                <a:latin typeface="XO Oriel"/>
              </a:endParaRPr>
            </a:p>
          </p:txBody>
        </p:sp>
      </p:grpSp>
      <p:grpSp>
        <p:nvGrpSpPr>
          <p:cNvPr id="104" name="McKSticker"/>
          <p:cNvGrpSpPr/>
          <p:nvPr/>
        </p:nvGrpSpPr>
        <p:grpSpPr>
          <a:xfrm>
            <a:off x="22633200" y="1361880"/>
            <a:ext cx="1141560" cy="335880"/>
            <a:chOff x="22633200" y="1361880"/>
            <a:chExt cx="1141560" cy="335880"/>
          </a:xfrm>
        </p:grpSpPr>
        <p:sp>
          <p:nvSpPr>
            <p:cNvPr id="105" name="StickerRectangle"/>
            <p:cNvSpPr/>
            <p:nvPr/>
          </p:nvSpPr>
          <p:spPr>
            <a:xfrm>
              <a:off x="22638600" y="1361880"/>
              <a:ext cx="1130400" cy="33264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27360" tIns="0" rIns="0" bIns="27360">
              <a:spAutoFit/>
            </a:bodyPr>
            <a:lstStyle/>
            <a:p>
              <a:pPr algn="r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2000" b="0" strike="noStrike" spc="-1">
                  <a:solidFill>
                    <a:srgbClr val="808080"/>
                  </a:solidFill>
                  <a:latin typeface="Arial"/>
                </a:rPr>
                <a:t>STICKER</a:t>
              </a:r>
              <a:endParaRPr lang="ru-RU" sz="2000" b="0" strike="noStrike" spc="-1">
                <a:latin typeface="XO Oriel"/>
              </a:endParaRPr>
            </a:p>
          </p:txBody>
        </p:sp>
        <p:sp>
          <p:nvSpPr>
            <p:cNvPr id="106" name="AutoShape 31"/>
            <p:cNvSpPr/>
            <p:nvPr/>
          </p:nvSpPr>
          <p:spPr>
            <a:xfrm>
              <a:off x="22633200" y="1361880"/>
              <a:ext cx="360" cy="335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" name="AutoShape 32"/>
            <p:cNvSpPr/>
            <p:nvPr/>
          </p:nvSpPr>
          <p:spPr>
            <a:xfrm>
              <a:off x="22633200" y="1697400"/>
              <a:ext cx="11415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08" name="Изображение 10"/>
          <p:cNvPicPr/>
          <p:nvPr/>
        </p:nvPicPr>
        <p:blipFill>
          <a:blip r:embed="rId15"/>
          <a:srcRect l="11220" t="20651" r="16391" b="28633"/>
          <a:stretch/>
        </p:blipFill>
        <p:spPr>
          <a:xfrm>
            <a:off x="22000680" y="469800"/>
            <a:ext cx="1700280" cy="680040"/>
          </a:xfrm>
          <a:prstGeom prst="rect">
            <a:avLst/>
          </a:prstGeom>
          <a:ln w="0">
            <a:noFill/>
          </a:ln>
        </p:spPr>
      </p:pic>
      <p:sp>
        <p:nvSpPr>
          <p:cNvPr id="109" name="Прямоугольник"/>
          <p:cNvSpPr/>
          <p:nvPr/>
        </p:nvSpPr>
        <p:spPr>
          <a:xfrm>
            <a:off x="-59400" y="-98640"/>
            <a:ext cx="24502320" cy="13867920"/>
          </a:xfrm>
          <a:prstGeom prst="rect">
            <a:avLst/>
          </a:prstGeom>
          <a:solidFill>
            <a:srgbClr val="92DCF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Треугольник"/>
          <p:cNvSpPr/>
          <p:nvPr/>
        </p:nvSpPr>
        <p:spPr>
          <a:xfrm rot="5400000">
            <a:off x="-1483920" y="1351800"/>
            <a:ext cx="4820400" cy="1918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D8D8D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PlaceHolder 1"/>
          <p:cNvSpPr>
            <a:spLocks noGrp="1"/>
          </p:cNvSpPr>
          <p:nvPr>
            <p:ph type="sldNum"/>
          </p:nvPr>
        </p:nvSpPr>
        <p:spPr>
          <a:xfrm>
            <a:off x="22633920" y="12784320"/>
            <a:ext cx="357480" cy="35352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fld id="{12E48792-5E91-403B-B615-3C3F79D6054D}" type="slidenum">
              <a:rPr lang="ru-RU" sz="1600" b="0" strike="noStrike" spc="-1">
                <a:solidFill>
                  <a:srgbClr val="FFFFFF"/>
                </a:solidFill>
                <a:latin typeface="VTB Group Cond"/>
                <a:ea typeface="VTB Group Cond"/>
              </a:rPr>
              <a:t>‹#›</a:t>
            </a:fld>
            <a:endParaRPr lang="ru-RU" sz="1600" b="0" strike="noStrike" spc="-1">
              <a:latin typeface="Times New Roman"/>
            </a:endParaRPr>
          </a:p>
        </p:txBody>
      </p:sp>
      <p:pic>
        <p:nvPicPr>
          <p:cNvPr id="112" name="Рисунок 111"/>
          <p:cNvPicPr/>
          <p:nvPr/>
        </p:nvPicPr>
        <p:blipFill>
          <a:blip r:embed="rId14"/>
          <a:stretch/>
        </p:blipFill>
        <p:spPr>
          <a:xfrm>
            <a:off x="360" y="0"/>
            <a:ext cx="431640" cy="317520"/>
          </a:xfrm>
          <a:prstGeom prst="rect">
            <a:avLst/>
          </a:prstGeom>
          <a:ln w="0">
            <a:noFill/>
          </a:ln>
        </p:spPr>
      </p:pic>
      <p:sp>
        <p:nvSpPr>
          <p:cNvPr id="113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tabLst>
                <a:tab pos="733680" algn="l"/>
              </a:tabLst>
            </a:pPr>
            <a:r>
              <a:rPr lang="ru-RU" sz="3100" b="0" strike="noStrike" spc="-1">
                <a:solidFill>
                  <a:srgbClr val="000000"/>
                </a:solidFill>
                <a:latin typeface="Helvetica Neue"/>
              </a:rPr>
              <a:t>Для правки текста заглавия щёлкните мышью</a:t>
            </a: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3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3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3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3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8800" b="0" strike="noStrike" spc="-1">
                <a:solidFill>
                  <a:srgbClr val="000000"/>
                </a:solidFill>
                <a:latin typeface="Muller Medium"/>
                <a:ea typeface="Muller Medium"/>
              </a:rPr>
              <a:t>Текст заголовка</a:t>
            </a:r>
            <a:endParaRPr lang="ru-RU" sz="8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 marL="457200" indent="-45684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5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1</a:t>
            </a:r>
            <a:endParaRPr lang="ru-RU" sz="5500" b="0" strike="noStrike" spc="-1">
              <a:solidFill>
                <a:srgbClr val="000000"/>
              </a:solidFill>
              <a:latin typeface="Helvetica Neue"/>
            </a:endParaRPr>
          </a:p>
          <a:p>
            <a:pPr marL="990360" lvl="1" indent="-5328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5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2</a:t>
            </a:r>
            <a:endParaRPr lang="ru-RU" sz="5500" b="0" strike="noStrike" spc="-1">
              <a:solidFill>
                <a:srgbClr val="000000"/>
              </a:solidFill>
              <a:latin typeface="Helvetica Neue"/>
            </a:endParaRPr>
          </a:p>
          <a:p>
            <a:pPr marL="1554120" lvl="2" indent="-63972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5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3</a:t>
            </a:r>
            <a:endParaRPr lang="ru-RU" sz="5500" b="0" strike="noStrike" spc="-1">
              <a:solidFill>
                <a:srgbClr val="000000"/>
              </a:solidFill>
              <a:latin typeface="Helvetica Neue"/>
            </a:endParaRPr>
          </a:p>
          <a:p>
            <a:pPr marL="2082240" lvl="3" indent="-71064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5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4</a:t>
            </a:r>
            <a:endParaRPr lang="ru-RU" sz="5500" b="0" strike="noStrike" spc="-1">
              <a:solidFill>
                <a:srgbClr val="000000"/>
              </a:solidFill>
              <a:latin typeface="Helvetica Neue"/>
            </a:endParaRPr>
          </a:p>
          <a:p>
            <a:pPr marL="2539440" lvl="4" indent="-71064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5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5</a:t>
            </a:r>
            <a:endParaRPr lang="ru-RU" sz="55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sldNum"/>
          </p:nvPr>
        </p:nvSpPr>
        <p:spPr>
          <a:xfrm>
            <a:off x="22140360" y="12796920"/>
            <a:ext cx="567000" cy="56124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7A6C30D6-1D61-47B4-B34D-969184D057E8}" type="slidenum">
              <a:rPr lang="ru-RU" sz="2400" b="0" strike="noStrike" spc="-1">
                <a:solidFill>
                  <a:srgbClr val="888888"/>
                </a:solidFill>
                <a:latin typeface="Muller Regular"/>
                <a:ea typeface="Muller Regular"/>
              </a:rPr>
              <a:t>‹#›</a:t>
            </a:fld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ВТБ (сжат).021-min.jpeg" descr="ВТБ (сжат).021-min.jpeg"/>
          <p:cNvPicPr/>
          <p:nvPr/>
        </p:nvPicPr>
        <p:blipFill>
          <a:blip r:embed="rId2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700">
            <a:noFill/>
          </a:ln>
        </p:spPr>
      </p:pic>
      <p:pic>
        <p:nvPicPr>
          <p:cNvPr id="197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797480" y="1591920"/>
            <a:ext cx="2957040" cy="1047240"/>
          </a:xfrm>
          <a:prstGeom prst="rect">
            <a:avLst/>
          </a:prstGeom>
          <a:ln w="12700">
            <a:noFill/>
          </a:ln>
        </p:spPr>
      </p:pic>
      <p:sp>
        <p:nvSpPr>
          <p:cNvPr id="198" name="TextBox 3"/>
          <p:cNvSpPr/>
          <p:nvPr/>
        </p:nvSpPr>
        <p:spPr>
          <a:xfrm>
            <a:off x="1797480" y="9634680"/>
            <a:ext cx="19941120" cy="2742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10000" b="1" strike="noStrike" cap="all" spc="-1">
                <a:solidFill>
                  <a:srgbClr val="002476"/>
                </a:solidFill>
                <a:latin typeface="VTB Group Demi Bold"/>
                <a:ea typeface="Arial"/>
              </a:rPr>
              <a:t>Стажировка </a:t>
            </a:r>
            <a:endParaRPr lang="ru-RU" sz="10000" b="0" strike="noStrike" spc="-1">
              <a:latin typeface="XO Orie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10000" b="1" strike="noStrike" cap="all" spc="-1">
                <a:solidFill>
                  <a:srgbClr val="002476"/>
                </a:solidFill>
                <a:latin typeface="VTB Group Demi Bold"/>
                <a:ea typeface="Arial"/>
              </a:rPr>
              <a:t>втб</a:t>
            </a:r>
            <a:r>
              <a:rPr lang="en-US" sz="10000" b="1" strike="noStrike" cap="all" spc="-1">
                <a:solidFill>
                  <a:srgbClr val="002476"/>
                </a:solidFill>
                <a:latin typeface="VTB Group Demi Bold"/>
                <a:ea typeface="Arial"/>
              </a:rPr>
              <a:t> </a:t>
            </a:r>
            <a:r>
              <a:rPr lang="ru-RU" sz="10000" b="1" strike="noStrike" cap="all" spc="-1">
                <a:solidFill>
                  <a:srgbClr val="002476"/>
                </a:solidFill>
                <a:latin typeface="VTB Group Demi Bold"/>
                <a:ea typeface="Arial"/>
              </a:rPr>
              <a:t>Юниор в сети банка</a:t>
            </a:r>
            <a:endParaRPr lang="ru-RU" sz="100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ВТБ (сжат).036-min.jpeg" descr="ВТБ (сжат).036-min.jpeg"/>
          <p:cNvPicPr/>
          <p:nvPr/>
        </p:nvPicPr>
        <p:blipFill>
          <a:blip r:embed="rId2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700">
            <a:noFill/>
          </a:ln>
        </p:spPr>
      </p:pic>
      <p:sp>
        <p:nvSpPr>
          <p:cNvPr id="350" name="Линия"/>
          <p:cNvSpPr/>
          <p:nvPr/>
        </p:nvSpPr>
        <p:spPr>
          <a:xfrm>
            <a:off x="15674040" y="2478600"/>
            <a:ext cx="360" cy="11800440"/>
          </a:xfrm>
          <a:prstGeom prst="line">
            <a:avLst/>
          </a:prstGeom>
          <a:ln w="63500">
            <a:solidFill>
              <a:srgbClr val="1A9FD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Кружок"/>
          <p:cNvSpPr/>
          <p:nvPr/>
        </p:nvSpPr>
        <p:spPr>
          <a:xfrm>
            <a:off x="14467680" y="1433160"/>
            <a:ext cx="2412720" cy="2412720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TextBox 25"/>
          <p:cNvSpPr/>
          <p:nvPr/>
        </p:nvSpPr>
        <p:spPr>
          <a:xfrm>
            <a:off x="15021000" y="2370240"/>
            <a:ext cx="1305720" cy="73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ctr"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6000" b="1" strike="noStrike" spc="-60">
                <a:solidFill>
                  <a:srgbClr val="00A1E2"/>
                </a:solidFill>
                <a:latin typeface="VTB Group Book"/>
                <a:ea typeface="Arial"/>
              </a:rPr>
              <a:t>01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53" name="Кружок"/>
          <p:cNvSpPr/>
          <p:nvPr/>
        </p:nvSpPr>
        <p:spPr>
          <a:xfrm>
            <a:off x="14467680" y="5651640"/>
            <a:ext cx="2412720" cy="2412720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TextBox 25"/>
          <p:cNvSpPr/>
          <p:nvPr/>
        </p:nvSpPr>
        <p:spPr>
          <a:xfrm>
            <a:off x="15021000" y="6608520"/>
            <a:ext cx="1305720" cy="73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ctr"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6000" b="1" strike="noStrike" spc="-60">
                <a:solidFill>
                  <a:srgbClr val="00A1E2"/>
                </a:solidFill>
                <a:latin typeface="VTB Group Book"/>
                <a:ea typeface="Arial"/>
              </a:rPr>
              <a:t>02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55" name="Кружок"/>
          <p:cNvSpPr/>
          <p:nvPr/>
        </p:nvSpPr>
        <p:spPr>
          <a:xfrm>
            <a:off x="14467680" y="9869760"/>
            <a:ext cx="2412720" cy="2412720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TextBox 25"/>
          <p:cNvSpPr/>
          <p:nvPr/>
        </p:nvSpPr>
        <p:spPr>
          <a:xfrm>
            <a:off x="15021000" y="10826640"/>
            <a:ext cx="1305720" cy="73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ctr"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6000" b="1" strike="noStrike" spc="-60">
                <a:solidFill>
                  <a:srgbClr val="00A1E2"/>
                </a:solidFill>
                <a:latin typeface="VTB Group Book"/>
                <a:ea typeface="Arial"/>
              </a:rPr>
              <a:t>03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57" name="TextBox 25"/>
          <p:cNvSpPr/>
          <p:nvPr/>
        </p:nvSpPr>
        <p:spPr>
          <a:xfrm>
            <a:off x="17557200" y="2125080"/>
            <a:ext cx="5079600" cy="414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4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Приём заявок</a:t>
            </a:r>
            <a:endParaRPr lang="ru-RU" sz="3400" b="0" strike="noStrike" spc="-1">
              <a:latin typeface="XO Oriel"/>
            </a:endParaRPr>
          </a:p>
        </p:txBody>
      </p:sp>
      <p:sp>
        <p:nvSpPr>
          <p:cNvPr id="358" name="Отправьте своё резюме на сайт ВТБ"/>
          <p:cNvSpPr/>
          <p:nvPr/>
        </p:nvSpPr>
        <p:spPr>
          <a:xfrm>
            <a:off x="17557200" y="2768760"/>
            <a:ext cx="4475160" cy="94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Оставьте своё резюме на сайте ВТБ</a:t>
            </a:r>
            <a:endParaRPr lang="ru-RU" sz="3100" b="0" strike="noStrike" spc="-1">
              <a:latin typeface="XO Oriel"/>
            </a:endParaRPr>
          </a:p>
        </p:txBody>
      </p:sp>
      <p:sp>
        <p:nvSpPr>
          <p:cNvPr id="359" name="TextBox 25"/>
          <p:cNvSpPr/>
          <p:nvPr/>
        </p:nvSpPr>
        <p:spPr>
          <a:xfrm>
            <a:off x="17557200" y="10159920"/>
            <a:ext cx="4826160" cy="414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4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Видеоинтервью</a:t>
            </a:r>
            <a:endParaRPr lang="ru-RU" sz="3400" b="0" strike="noStrike" spc="-1">
              <a:latin typeface="XO Oriel"/>
            </a:endParaRPr>
          </a:p>
        </p:txBody>
      </p:sp>
      <p:sp>
        <p:nvSpPr>
          <p:cNvPr id="360" name="Устно ответьте на вопросы о себе"/>
          <p:cNvSpPr/>
          <p:nvPr/>
        </p:nvSpPr>
        <p:spPr>
          <a:xfrm>
            <a:off x="17557200" y="10820160"/>
            <a:ext cx="5427720" cy="1417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Ответьте на вопросы о себе на специализированной платформе </a:t>
            </a:r>
            <a:endParaRPr lang="ru-RU" sz="3100" b="0" strike="noStrike" spc="-1">
              <a:latin typeface="XO Oriel"/>
            </a:endParaRPr>
          </a:p>
        </p:txBody>
      </p:sp>
      <p:sp>
        <p:nvSpPr>
          <p:cNvPr id="361" name="TextBox 3"/>
          <p:cNvSpPr/>
          <p:nvPr/>
        </p:nvSpPr>
        <p:spPr>
          <a:xfrm>
            <a:off x="865800" y="1249560"/>
            <a:ext cx="12890160" cy="1105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66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Пройдите этапы отбора</a:t>
            </a:r>
            <a:endParaRPr lang="ru-RU" sz="6600" b="0" strike="noStrike" spc="-1">
              <a:latin typeface="XO Oriel"/>
            </a:endParaRPr>
          </a:p>
        </p:txBody>
      </p:sp>
      <p:sp>
        <p:nvSpPr>
          <p:cNvPr id="362" name="TextBox 25"/>
          <p:cNvSpPr/>
          <p:nvPr/>
        </p:nvSpPr>
        <p:spPr>
          <a:xfrm>
            <a:off x="17557200" y="6138000"/>
            <a:ext cx="5079600" cy="414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4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Телефонное интервью</a:t>
            </a:r>
            <a:endParaRPr lang="ru-RU" sz="3400" b="0" strike="noStrike" spc="-1">
              <a:latin typeface="XO Oriel"/>
            </a:endParaRPr>
          </a:p>
        </p:txBody>
      </p:sp>
      <p:sp>
        <p:nvSpPr>
          <p:cNvPr id="363" name="Пройдите групповое тестирование или игру"/>
          <p:cNvSpPr/>
          <p:nvPr/>
        </p:nvSpPr>
        <p:spPr>
          <a:xfrm>
            <a:off x="17557200" y="6771240"/>
            <a:ext cx="4475160" cy="1417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Ответьте на вопросы рекрутера в рамках телефонного интервью</a:t>
            </a:r>
            <a:endParaRPr lang="ru-RU" sz="31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ВТБ (сжат).036-min.jpeg" descr="ВТБ (сжат).036-min.jpeg"/>
          <p:cNvPicPr/>
          <p:nvPr/>
        </p:nvPicPr>
        <p:blipFill>
          <a:blip r:embed="rId2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700">
            <a:noFill/>
          </a:ln>
        </p:spPr>
      </p:pic>
      <p:sp>
        <p:nvSpPr>
          <p:cNvPr id="365" name="Линия"/>
          <p:cNvSpPr/>
          <p:nvPr/>
        </p:nvSpPr>
        <p:spPr>
          <a:xfrm>
            <a:off x="15674040" y="-120600"/>
            <a:ext cx="360" cy="10752120"/>
          </a:xfrm>
          <a:prstGeom prst="line">
            <a:avLst/>
          </a:prstGeom>
          <a:ln w="63500">
            <a:solidFill>
              <a:srgbClr val="1A9FD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0" strike="noStrike" spc="-1">
                <a:solidFill>
                  <a:srgbClr val="FFFFFF"/>
                </a:solidFill>
                <a:latin typeface="VTB Group Book"/>
                <a:ea typeface="Helvetica Neue Medium"/>
              </a:rPr>
              <a:t>0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66" name="Кружок"/>
          <p:cNvSpPr/>
          <p:nvPr/>
        </p:nvSpPr>
        <p:spPr>
          <a:xfrm>
            <a:off x="14467680" y="2673000"/>
            <a:ext cx="2412720" cy="2412720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TextBox 25"/>
          <p:cNvSpPr/>
          <p:nvPr/>
        </p:nvSpPr>
        <p:spPr>
          <a:xfrm>
            <a:off x="15021000" y="3610080"/>
            <a:ext cx="1305720" cy="73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ctr"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6000" b="1" strike="noStrike" spc="-60">
                <a:solidFill>
                  <a:srgbClr val="00A1E2"/>
                </a:solidFill>
                <a:latin typeface="VTB Group Book"/>
                <a:ea typeface="Arial"/>
              </a:rPr>
              <a:t>04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68" name="Кружок"/>
          <p:cNvSpPr/>
          <p:nvPr/>
        </p:nvSpPr>
        <p:spPr>
          <a:xfrm>
            <a:off x="14467680" y="6891120"/>
            <a:ext cx="2412720" cy="2412720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Сквиркл"/>
          <p:cNvSpPr/>
          <p:nvPr/>
        </p:nvSpPr>
        <p:spPr>
          <a:xfrm>
            <a:off x="14467680" y="10286640"/>
            <a:ext cx="8936640" cy="241272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TextBox 25"/>
          <p:cNvSpPr/>
          <p:nvPr/>
        </p:nvSpPr>
        <p:spPr>
          <a:xfrm>
            <a:off x="15021000" y="7848360"/>
            <a:ext cx="1305720" cy="73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ctr"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6000" b="1" strike="noStrike" spc="-60">
                <a:solidFill>
                  <a:srgbClr val="00A1E2"/>
                </a:solidFill>
                <a:latin typeface="VTB Group Book"/>
                <a:ea typeface="Arial"/>
              </a:rPr>
              <a:t>05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71" name="Кружок"/>
          <p:cNvSpPr/>
          <p:nvPr/>
        </p:nvSpPr>
        <p:spPr>
          <a:xfrm>
            <a:off x="14467680" y="10303920"/>
            <a:ext cx="2412720" cy="2412720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>
            <a:outerShdw blurRad="698400" dist="316080" rotWithShape="0">
              <a:srgbClr val="000000">
                <a:alpha val="11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TextBox 25"/>
          <p:cNvSpPr/>
          <p:nvPr/>
        </p:nvSpPr>
        <p:spPr>
          <a:xfrm>
            <a:off x="17557200" y="6959520"/>
            <a:ext cx="6498000" cy="828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4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Центр оценки или интервью  с нанимающим менеджером</a:t>
            </a:r>
            <a:endParaRPr lang="ru-RU" sz="3400" b="0" strike="noStrike" spc="-1">
              <a:latin typeface="XO Oriel"/>
            </a:endParaRPr>
          </a:p>
        </p:txBody>
      </p:sp>
      <p:sp>
        <p:nvSpPr>
          <p:cNvPr id="373" name="Мы рады видеть вас  в наших рядах"/>
          <p:cNvSpPr/>
          <p:nvPr/>
        </p:nvSpPr>
        <p:spPr>
          <a:xfrm>
            <a:off x="17557200" y="8004960"/>
            <a:ext cx="4964040" cy="1417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Примите участие в центре оценки и</a:t>
            </a:r>
            <a:r>
              <a:rPr lang="en-US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/</a:t>
            </a: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или интервью с будущем руководителем</a:t>
            </a:r>
            <a:endParaRPr lang="ru-RU" sz="3100" b="0" strike="noStrike" spc="-1">
              <a:latin typeface="XO Oriel"/>
            </a:endParaRPr>
          </a:p>
        </p:txBody>
      </p:sp>
      <p:pic>
        <p:nvPicPr>
          <p:cNvPr id="374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5059520" y="11099520"/>
            <a:ext cx="1229040" cy="786600"/>
          </a:xfrm>
          <a:prstGeom prst="rect">
            <a:avLst/>
          </a:prstGeom>
          <a:ln w="12700">
            <a:noFill/>
          </a:ln>
        </p:spPr>
      </p:pic>
      <p:sp>
        <p:nvSpPr>
          <p:cNvPr id="375" name="TextBox 3"/>
          <p:cNvSpPr/>
          <p:nvPr/>
        </p:nvSpPr>
        <p:spPr>
          <a:xfrm>
            <a:off x="896040" y="1260360"/>
            <a:ext cx="13371840" cy="1105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66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Пройдите этапы отбора</a:t>
            </a:r>
            <a:endParaRPr lang="ru-RU" sz="6600" b="0" strike="noStrike" spc="-1">
              <a:latin typeface="XO Oriel"/>
            </a:endParaRPr>
          </a:p>
        </p:txBody>
      </p:sp>
      <p:sp>
        <p:nvSpPr>
          <p:cNvPr id="376" name="TextBox 25"/>
          <p:cNvSpPr/>
          <p:nvPr/>
        </p:nvSpPr>
        <p:spPr>
          <a:xfrm>
            <a:off x="17533800" y="10612440"/>
            <a:ext cx="5079600" cy="414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4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Получите оффер</a:t>
            </a:r>
            <a:endParaRPr lang="ru-RU" sz="3400" b="0" strike="noStrike" spc="-1">
              <a:latin typeface="XO Oriel"/>
            </a:endParaRPr>
          </a:p>
        </p:txBody>
      </p:sp>
      <p:sp>
        <p:nvSpPr>
          <p:cNvPr id="377" name="Мы рады видеть вас  в наших рядах"/>
          <p:cNvSpPr/>
          <p:nvPr/>
        </p:nvSpPr>
        <p:spPr>
          <a:xfrm>
            <a:off x="17557200" y="11279880"/>
            <a:ext cx="4964040" cy="94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Мы рады видеть вас </a:t>
            </a:r>
            <a:r>
              <a:t/>
            </a:r>
            <a:br/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в наших рядах!</a:t>
            </a:r>
            <a:endParaRPr lang="ru-RU" sz="3100" b="0" strike="noStrike" spc="-1">
              <a:latin typeface="XO Oriel"/>
            </a:endParaRPr>
          </a:p>
        </p:txBody>
      </p:sp>
      <p:sp>
        <p:nvSpPr>
          <p:cNvPr id="378" name="TextBox 25"/>
          <p:cNvSpPr/>
          <p:nvPr/>
        </p:nvSpPr>
        <p:spPr>
          <a:xfrm>
            <a:off x="17557200" y="2956320"/>
            <a:ext cx="5847120" cy="414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4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Онлайн-тестирование</a:t>
            </a:r>
            <a:endParaRPr lang="ru-RU" sz="3400" b="0" strike="noStrike" spc="-1">
              <a:latin typeface="XO Oriel"/>
            </a:endParaRPr>
          </a:p>
        </p:txBody>
      </p:sp>
      <p:sp>
        <p:nvSpPr>
          <p:cNvPr id="379" name="Анализируйте вербальную и цифровую информацию"/>
          <p:cNvSpPr/>
          <p:nvPr/>
        </p:nvSpPr>
        <p:spPr>
          <a:xfrm>
            <a:off x="17557200" y="3712320"/>
            <a:ext cx="4964040" cy="1417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Пройдите тесты на анализ вербальной и числовой информации</a:t>
            </a:r>
            <a:endParaRPr lang="ru-RU" sz="31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ВТБ (сжат).037-min.jpeg" descr="ВТБ (сжат).037-min.jpeg"/>
          <p:cNvPicPr/>
          <p:nvPr/>
        </p:nvPicPr>
        <p:blipFill>
          <a:blip r:embed="rId2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700">
            <a:noFill/>
          </a:ln>
        </p:spPr>
      </p:pic>
      <p:sp>
        <p:nvSpPr>
          <p:cNvPr id="381" name="Подготовьтесь…"/>
          <p:cNvSpPr/>
          <p:nvPr/>
        </p:nvSpPr>
        <p:spPr>
          <a:xfrm>
            <a:off x="1577160" y="4388400"/>
            <a:ext cx="10731600" cy="4938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90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Подготовьтесь</a:t>
            </a:r>
            <a:endParaRPr lang="ru-RU" sz="9000" b="0" strike="noStrike" spc="-1">
              <a:latin typeface="XO Oriel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9000" b="0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к каждому этапу отбора</a:t>
            </a:r>
            <a:endParaRPr lang="ru-RU" sz="90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Составьте хорошее резюме  в 3 шага"/>
          <p:cNvSpPr/>
          <p:nvPr/>
        </p:nvSpPr>
        <p:spPr>
          <a:xfrm>
            <a:off x="1577160" y="1452960"/>
            <a:ext cx="21229200" cy="244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7000" b="0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Составьте хорошее резюме </a:t>
            </a:r>
            <a:r>
              <a:t/>
            </a:r>
            <a:br/>
            <a:r>
              <a:rPr lang="ru-RU" sz="7000" b="0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в 3 шага</a:t>
            </a:r>
            <a:endParaRPr lang="ru-RU" sz="7000" b="0" strike="noStrike" spc="-1">
              <a:latin typeface="XO Oriel"/>
            </a:endParaRPr>
          </a:p>
        </p:txBody>
      </p:sp>
      <p:sp>
        <p:nvSpPr>
          <p:cNvPr id="383" name="Сквиркл"/>
          <p:cNvSpPr/>
          <p:nvPr/>
        </p:nvSpPr>
        <p:spPr>
          <a:xfrm>
            <a:off x="1577160" y="4337280"/>
            <a:ext cx="6595560" cy="7628040"/>
          </a:xfrm>
          <a:prstGeom prst="roundRect">
            <a:avLst>
              <a:gd name="adj" fmla="val 1665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TextBox 25"/>
          <p:cNvSpPr/>
          <p:nvPr/>
        </p:nvSpPr>
        <p:spPr>
          <a:xfrm>
            <a:off x="2259000" y="5729760"/>
            <a:ext cx="5079600" cy="48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4000" b="1" strike="noStrike" spc="-41">
                <a:solidFill>
                  <a:srgbClr val="053674"/>
                </a:solidFill>
                <a:latin typeface="VTB Group Book"/>
                <a:ea typeface="Arial"/>
              </a:rPr>
              <a:t>Содержание</a:t>
            </a:r>
            <a:endParaRPr lang="ru-RU" sz="4000" b="0" strike="noStrike" spc="-1">
              <a:latin typeface="XO Oriel"/>
            </a:endParaRPr>
          </a:p>
        </p:txBody>
      </p:sp>
      <p:sp>
        <p:nvSpPr>
          <p:cNvPr id="385" name="Линия"/>
          <p:cNvSpPr/>
          <p:nvPr/>
        </p:nvSpPr>
        <p:spPr>
          <a:xfrm>
            <a:off x="2255760" y="6713280"/>
            <a:ext cx="5238360" cy="360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Расскажите о своих достижениях…"/>
          <p:cNvSpPr/>
          <p:nvPr/>
        </p:nvSpPr>
        <p:spPr>
          <a:xfrm>
            <a:off x="2259000" y="7132680"/>
            <a:ext cx="5231880" cy="4068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80880" indent="-380520">
              <a:lnSpc>
                <a:spcPct val="110000"/>
              </a:lnSpc>
              <a:spcBef>
                <a:spcPts val="1701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Расскажите о своих достижениях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1701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Подкрепите достижения цифрами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1701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По желанию прикрепите фото и очертите зарплатные ожидания</a:t>
            </a:r>
            <a:endParaRPr lang="ru-RU" sz="3100" b="0" strike="noStrike" spc="-1">
              <a:latin typeface="XO Oriel"/>
            </a:endParaRPr>
          </a:p>
        </p:txBody>
      </p:sp>
      <p:sp>
        <p:nvSpPr>
          <p:cNvPr id="387" name="TextBox 25"/>
          <p:cNvSpPr/>
          <p:nvPr/>
        </p:nvSpPr>
        <p:spPr>
          <a:xfrm>
            <a:off x="2259000" y="4961880"/>
            <a:ext cx="1142640" cy="426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500" b="1" strike="noStrike" spc="-35">
                <a:solidFill>
                  <a:srgbClr val="00A1E2"/>
                </a:solidFill>
                <a:latin typeface="VTB Group Book"/>
                <a:ea typeface="Arial"/>
              </a:rPr>
              <a:t>01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388" name="Сквиркл"/>
          <p:cNvSpPr/>
          <p:nvPr/>
        </p:nvSpPr>
        <p:spPr>
          <a:xfrm>
            <a:off x="8896320" y="4337280"/>
            <a:ext cx="6590880" cy="7628040"/>
          </a:xfrm>
          <a:prstGeom prst="roundRect">
            <a:avLst>
              <a:gd name="adj" fmla="val 1666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9" name="TextBox 25"/>
          <p:cNvSpPr/>
          <p:nvPr/>
        </p:nvSpPr>
        <p:spPr>
          <a:xfrm>
            <a:off x="9578160" y="5729760"/>
            <a:ext cx="5079600" cy="48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4000" b="1" strike="noStrike" spc="-41">
                <a:solidFill>
                  <a:srgbClr val="053674"/>
                </a:solidFill>
                <a:latin typeface="VTB Group Book"/>
                <a:ea typeface="Arial"/>
              </a:rPr>
              <a:t>Оформление</a:t>
            </a:r>
            <a:endParaRPr lang="ru-RU" sz="4000" b="0" strike="noStrike" spc="-1">
              <a:latin typeface="XO Oriel"/>
            </a:endParaRPr>
          </a:p>
        </p:txBody>
      </p:sp>
      <p:sp>
        <p:nvSpPr>
          <p:cNvPr id="390" name="Линия"/>
          <p:cNvSpPr/>
          <p:nvPr/>
        </p:nvSpPr>
        <p:spPr>
          <a:xfrm>
            <a:off x="9574920" y="6713280"/>
            <a:ext cx="5233680" cy="360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Поместите всю информацию на одну страницу…"/>
          <p:cNvSpPr/>
          <p:nvPr/>
        </p:nvSpPr>
        <p:spPr>
          <a:xfrm>
            <a:off x="9578160" y="7132680"/>
            <a:ext cx="5909040" cy="4068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80880" indent="-380520">
              <a:lnSpc>
                <a:spcPct val="110000"/>
              </a:lnSpc>
              <a:spcBef>
                <a:spcPts val="1701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Поместите всю информацию на одну страницу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1701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Хронология данных должна идти по убыванию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1701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Информация идет</a:t>
            </a:r>
            <a:r>
              <a:t/>
            </a:r>
            <a:br/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в порядке убывания важности</a:t>
            </a:r>
            <a:endParaRPr lang="ru-RU" sz="3100" b="0" strike="noStrike" spc="-1">
              <a:latin typeface="XO Oriel"/>
            </a:endParaRPr>
          </a:p>
        </p:txBody>
      </p:sp>
      <p:sp>
        <p:nvSpPr>
          <p:cNvPr id="392" name="TextBox 25"/>
          <p:cNvSpPr/>
          <p:nvPr/>
        </p:nvSpPr>
        <p:spPr>
          <a:xfrm>
            <a:off x="9578160" y="4961880"/>
            <a:ext cx="1142640" cy="426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500" b="1" strike="noStrike" spc="-35">
                <a:solidFill>
                  <a:srgbClr val="00A1E2"/>
                </a:solidFill>
                <a:latin typeface="VTB Group Book"/>
                <a:ea typeface="Arial"/>
              </a:rPr>
              <a:t>02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393" name="Сквиркл"/>
          <p:cNvSpPr/>
          <p:nvPr/>
        </p:nvSpPr>
        <p:spPr>
          <a:xfrm>
            <a:off x="16215480" y="4337280"/>
            <a:ext cx="6590880" cy="7628040"/>
          </a:xfrm>
          <a:prstGeom prst="roundRect">
            <a:avLst>
              <a:gd name="adj" fmla="val 1666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TextBox 25"/>
          <p:cNvSpPr/>
          <p:nvPr/>
        </p:nvSpPr>
        <p:spPr>
          <a:xfrm>
            <a:off x="16897320" y="5729760"/>
            <a:ext cx="5079600" cy="48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4000" b="1" strike="noStrike" spc="-41">
                <a:solidFill>
                  <a:srgbClr val="053674"/>
                </a:solidFill>
                <a:latin typeface="VTB Group Book"/>
                <a:ea typeface="Arial"/>
              </a:rPr>
              <a:t>Стиль</a:t>
            </a:r>
            <a:endParaRPr lang="ru-RU" sz="4000" b="0" strike="noStrike" spc="-1">
              <a:latin typeface="XO Oriel"/>
            </a:endParaRPr>
          </a:p>
        </p:txBody>
      </p:sp>
      <p:sp>
        <p:nvSpPr>
          <p:cNvPr id="395" name="Линия"/>
          <p:cNvSpPr/>
          <p:nvPr/>
        </p:nvSpPr>
        <p:spPr>
          <a:xfrm>
            <a:off x="16894080" y="6713280"/>
            <a:ext cx="5234040" cy="360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Текст резюме пишется  в формальном стиле…"/>
          <p:cNvSpPr/>
          <p:nvPr/>
        </p:nvSpPr>
        <p:spPr>
          <a:xfrm>
            <a:off x="16897320" y="7132680"/>
            <a:ext cx="5231880" cy="2294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80880" indent="-380520">
              <a:lnSpc>
                <a:spcPct val="110000"/>
              </a:lnSpc>
              <a:spcBef>
                <a:spcPts val="1701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Текст резюме пишется </a:t>
            </a:r>
            <a:r>
              <a:t/>
            </a:r>
            <a:br/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в формальном стиле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1701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Не допустите наличия ошибок в резюме </a:t>
            </a:r>
            <a:endParaRPr lang="ru-RU" sz="3100" b="0" strike="noStrike" spc="-1">
              <a:latin typeface="XO Oriel"/>
            </a:endParaRPr>
          </a:p>
        </p:txBody>
      </p:sp>
      <p:sp>
        <p:nvSpPr>
          <p:cNvPr id="397" name="TextBox 25"/>
          <p:cNvSpPr/>
          <p:nvPr/>
        </p:nvSpPr>
        <p:spPr>
          <a:xfrm>
            <a:off x="16897320" y="4961880"/>
            <a:ext cx="1142640" cy="426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500" b="1" strike="noStrike" spc="-35">
                <a:solidFill>
                  <a:srgbClr val="00A1E2"/>
                </a:solidFill>
                <a:latin typeface="VTB Group Book"/>
                <a:ea typeface="Arial"/>
              </a:rPr>
              <a:t>03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398" name="Решите бизнес-кейс…"/>
          <p:cNvSpPr/>
          <p:nvPr/>
        </p:nvSpPr>
        <p:spPr>
          <a:xfrm>
            <a:off x="1582920" y="12726360"/>
            <a:ext cx="19551240" cy="519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tabLst>
                <a:tab pos="0" algn="l"/>
              </a:tabLst>
            </a:pPr>
            <a:r>
              <a:rPr lang="ru-RU" sz="3100" b="0" strike="noStrike" spc="-29">
                <a:solidFill>
                  <a:srgbClr val="FF0000"/>
                </a:solidFill>
                <a:latin typeface="VTB Group Book"/>
                <a:ea typeface="Arial"/>
              </a:rPr>
              <a:t>Лайфхак</a:t>
            </a: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: рекрутер может проверить ваш профиль в социальных сетях перед интервью</a:t>
            </a:r>
            <a:endParaRPr lang="ru-RU" sz="31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Составьте хорошее резюме  в 3 шага"/>
          <p:cNvSpPr/>
          <p:nvPr/>
        </p:nvSpPr>
        <p:spPr>
          <a:xfrm>
            <a:off x="1577160" y="1452960"/>
            <a:ext cx="21229200" cy="1274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70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Телефонное интервью</a:t>
            </a:r>
            <a:endParaRPr lang="ru-RU" sz="7000" b="0" strike="noStrike" spc="-1">
              <a:latin typeface="XO Oriel"/>
            </a:endParaRPr>
          </a:p>
        </p:txBody>
      </p:sp>
      <p:sp>
        <p:nvSpPr>
          <p:cNvPr id="400" name="Сквиркл"/>
          <p:cNvSpPr/>
          <p:nvPr/>
        </p:nvSpPr>
        <p:spPr>
          <a:xfrm>
            <a:off x="1577160" y="4552560"/>
            <a:ext cx="18901440" cy="6909840"/>
          </a:xfrm>
          <a:prstGeom prst="roundRect">
            <a:avLst>
              <a:gd name="adj" fmla="val 2205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Этап 1: ролевая игра"/>
          <p:cNvSpPr/>
          <p:nvPr/>
        </p:nvSpPr>
        <p:spPr>
          <a:xfrm>
            <a:off x="2599920" y="5311080"/>
            <a:ext cx="14597640" cy="512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4200" b="1" strike="noStrike" spc="-43">
                <a:solidFill>
                  <a:srgbClr val="053674"/>
                </a:solidFill>
                <a:latin typeface="VTB Group Book"/>
                <a:ea typeface="Arial"/>
              </a:rPr>
              <a:t>Возможные вопросы</a:t>
            </a:r>
            <a:endParaRPr lang="ru-RU" sz="4200" b="0" strike="noStrike" spc="-1">
              <a:latin typeface="XO Oriel"/>
            </a:endParaRPr>
          </a:p>
        </p:txBody>
      </p:sp>
      <p:sp>
        <p:nvSpPr>
          <p:cNvPr id="402" name="Решите бизнес-кейс…"/>
          <p:cNvSpPr/>
          <p:nvPr/>
        </p:nvSpPr>
        <p:spPr>
          <a:xfrm>
            <a:off x="2770560" y="6963840"/>
            <a:ext cx="14895720" cy="3435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Почему вы выбрали именно эту вакансию/ стажировку?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Что вы знаете о том подразделении, в которое вы подали заявку?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Согласны ли вы с условиями работы (расположение офиса, продолжительность рабочего дня и др.)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Базовые теоретические знания в выбранной профессиональной области</a:t>
            </a:r>
            <a:endParaRPr lang="ru-RU" sz="3100" b="0" strike="noStrike" spc="-1">
              <a:latin typeface="XO Oriel"/>
            </a:endParaRPr>
          </a:p>
        </p:txBody>
      </p:sp>
      <p:sp>
        <p:nvSpPr>
          <p:cNvPr id="403" name="Решите бизнес-кейс…"/>
          <p:cNvSpPr/>
          <p:nvPr/>
        </p:nvSpPr>
        <p:spPr>
          <a:xfrm>
            <a:off x="1582920" y="12484800"/>
            <a:ext cx="20933640" cy="94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100" b="0" strike="noStrike" spc="-29">
                <a:solidFill>
                  <a:srgbClr val="FF0000"/>
                </a:solidFill>
                <a:latin typeface="VTB Group Book"/>
                <a:ea typeface="Arial"/>
              </a:rPr>
              <a:t>Лайфхак</a:t>
            </a: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: через несколько дней после подачи заявки с вами свяжется менеджер по подбору. </a:t>
            </a:r>
            <a:endParaRPr lang="ru-RU" sz="3100" b="0" strike="noStrike" spc="-1">
              <a:latin typeface="XO Orie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Будьте на связи, чтобы не пропустить его звонок</a:t>
            </a:r>
            <a:endParaRPr lang="ru-RU" sz="31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Составьте хорошее резюме  в 3 шага"/>
          <p:cNvSpPr/>
          <p:nvPr/>
        </p:nvSpPr>
        <p:spPr>
          <a:xfrm>
            <a:off x="1577160" y="1452960"/>
            <a:ext cx="21229200" cy="1274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70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ВИДЕОинтервью</a:t>
            </a:r>
            <a:endParaRPr lang="ru-RU" sz="7000" b="0" strike="noStrike" spc="-1">
              <a:latin typeface="XO Oriel"/>
            </a:endParaRPr>
          </a:p>
        </p:txBody>
      </p:sp>
      <p:sp>
        <p:nvSpPr>
          <p:cNvPr id="405" name="Сквиркл"/>
          <p:cNvSpPr/>
          <p:nvPr/>
        </p:nvSpPr>
        <p:spPr>
          <a:xfrm>
            <a:off x="1577160" y="4552560"/>
            <a:ext cx="18901440" cy="6909840"/>
          </a:xfrm>
          <a:prstGeom prst="roundRect">
            <a:avLst>
              <a:gd name="adj" fmla="val 2205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Этап 1: ролевая игра"/>
          <p:cNvSpPr/>
          <p:nvPr/>
        </p:nvSpPr>
        <p:spPr>
          <a:xfrm>
            <a:off x="2599920" y="5311080"/>
            <a:ext cx="14597640" cy="512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4200" b="1" strike="noStrike" spc="-43">
                <a:solidFill>
                  <a:srgbClr val="053674"/>
                </a:solidFill>
                <a:latin typeface="VTB Group Book"/>
                <a:ea typeface="Arial"/>
              </a:rPr>
              <a:t>Подготовьтесь к записи ответов на вопросы</a:t>
            </a:r>
            <a:endParaRPr lang="ru-RU" sz="4200" b="0" strike="noStrike" spc="-1">
              <a:latin typeface="XO Oriel"/>
            </a:endParaRPr>
          </a:p>
        </p:txBody>
      </p:sp>
      <p:sp>
        <p:nvSpPr>
          <p:cNvPr id="407" name="Решите бизнес-кейс…"/>
          <p:cNvSpPr/>
          <p:nvPr/>
        </p:nvSpPr>
        <p:spPr>
          <a:xfrm>
            <a:off x="2770560" y="6963840"/>
            <a:ext cx="14895720" cy="3955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Обеспечьте устойчивый доступ в Интернет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Проверьте работу камеры и микрофона на вашем устройстве (желательно проходить видеоинтервью с компьютера)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Изучите информацию о работе банка на сайте </a:t>
            </a:r>
            <a:r>
              <a:rPr lang="en-US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VTBCAREER.COM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Внимательно прочитайте описание вакансии и подумайте, почему она вам интересна</a:t>
            </a:r>
            <a:endParaRPr lang="ru-RU" sz="31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Составьте хорошее резюме  в 3 шага"/>
          <p:cNvSpPr/>
          <p:nvPr/>
        </p:nvSpPr>
        <p:spPr>
          <a:xfrm>
            <a:off x="1577160" y="1452960"/>
            <a:ext cx="21229200" cy="1274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70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Онлайн-тестирование</a:t>
            </a:r>
            <a:endParaRPr lang="ru-RU" sz="7000" b="0" strike="noStrike" spc="-1">
              <a:latin typeface="XO Oriel"/>
            </a:endParaRPr>
          </a:p>
        </p:txBody>
      </p:sp>
      <p:sp>
        <p:nvSpPr>
          <p:cNvPr id="409" name="Сквиркл"/>
          <p:cNvSpPr/>
          <p:nvPr/>
        </p:nvSpPr>
        <p:spPr>
          <a:xfrm>
            <a:off x="1577160" y="4552560"/>
            <a:ext cx="18901440" cy="6909840"/>
          </a:xfrm>
          <a:prstGeom prst="roundRect">
            <a:avLst>
              <a:gd name="adj" fmla="val 2205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Этап 1: ролевая игра"/>
          <p:cNvSpPr/>
          <p:nvPr/>
        </p:nvSpPr>
        <p:spPr>
          <a:xfrm>
            <a:off x="3169080" y="5311080"/>
            <a:ext cx="14597640" cy="512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4200" b="1" strike="noStrike" spc="-43">
                <a:solidFill>
                  <a:srgbClr val="053674"/>
                </a:solidFill>
                <a:latin typeface="VTB Group Book"/>
                <a:ea typeface="Arial"/>
              </a:rPr>
              <a:t>Как подготовиться к решению тестов способностей</a:t>
            </a:r>
            <a:endParaRPr lang="ru-RU" sz="4200" b="0" strike="noStrike" spc="-1">
              <a:latin typeface="XO Oriel"/>
            </a:endParaRPr>
          </a:p>
        </p:txBody>
      </p:sp>
      <p:sp>
        <p:nvSpPr>
          <p:cNvPr id="411" name="Решите бизнес-кейс…"/>
          <p:cNvSpPr/>
          <p:nvPr/>
        </p:nvSpPr>
        <p:spPr>
          <a:xfrm>
            <a:off x="2770560" y="6567120"/>
            <a:ext cx="14895720" cy="4234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Используйте примеры заданий на сайтах компаний, предоставляющих услуги по тестированию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Тренируйтесь на бесплатных тестах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Всегда решайте пробные задания перед началом тестирования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Обеспечьте устойчивый доступ в Интернет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Обеспечьте спокойную обстановку, подготовьте бумагу, ручку и калькулятор</a:t>
            </a:r>
            <a:endParaRPr lang="ru-RU" sz="3100" b="0" strike="noStrike" spc="-1">
              <a:latin typeface="XO Oriel"/>
            </a:endParaRPr>
          </a:p>
        </p:txBody>
      </p:sp>
      <p:sp>
        <p:nvSpPr>
          <p:cNvPr id="412" name="Решите бизнес-кейс…"/>
          <p:cNvSpPr/>
          <p:nvPr/>
        </p:nvSpPr>
        <p:spPr>
          <a:xfrm>
            <a:off x="1582920" y="12639960"/>
            <a:ext cx="19551240" cy="472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100" b="0" strike="noStrike" spc="-29">
                <a:solidFill>
                  <a:srgbClr val="FF0000"/>
                </a:solidFill>
                <a:latin typeface="VTB Group Book"/>
                <a:ea typeface="Arial"/>
              </a:rPr>
              <a:t>Лайфхак</a:t>
            </a: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: при подготовке попробуйте порешать тесты способностей, например, SHL</a:t>
            </a:r>
            <a:endParaRPr lang="ru-RU" sz="3100" b="0" strike="noStrike" spc="-1">
              <a:latin typeface="XO Oriel"/>
            </a:endParaRPr>
          </a:p>
        </p:txBody>
      </p:sp>
      <p:pic>
        <p:nvPicPr>
          <p:cNvPr id="413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2021760" y="5107320"/>
            <a:ext cx="812520" cy="81252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Приходите на групповой центр оценки"/>
          <p:cNvSpPr/>
          <p:nvPr/>
        </p:nvSpPr>
        <p:spPr>
          <a:xfrm>
            <a:off x="1577160" y="1452960"/>
            <a:ext cx="17554680" cy="244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70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ПРИМИТЕ УЧАСТИЕ </a:t>
            </a:r>
            <a:endParaRPr lang="ru-RU" sz="7000" b="0" strike="noStrike" spc="-1">
              <a:latin typeface="XO Orie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70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В ЗАКЛЮЧИТЕЛЬНОМ ЭТАПЕ ОТБОРА</a:t>
            </a:r>
            <a:endParaRPr lang="ru-RU" sz="7000" b="0" strike="noStrike" spc="-1">
              <a:latin typeface="XO Oriel"/>
            </a:endParaRPr>
          </a:p>
        </p:txBody>
      </p:sp>
      <p:sp>
        <p:nvSpPr>
          <p:cNvPr id="415" name="Сквиркл"/>
          <p:cNvSpPr/>
          <p:nvPr/>
        </p:nvSpPr>
        <p:spPr>
          <a:xfrm>
            <a:off x="1577160" y="5329080"/>
            <a:ext cx="10317600" cy="6909840"/>
          </a:xfrm>
          <a:prstGeom prst="roundRect">
            <a:avLst>
              <a:gd name="adj" fmla="val 2205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Сквиркл"/>
          <p:cNvSpPr/>
          <p:nvPr/>
        </p:nvSpPr>
        <p:spPr>
          <a:xfrm>
            <a:off x="12488760" y="5329080"/>
            <a:ext cx="10317600" cy="6909840"/>
          </a:xfrm>
          <a:prstGeom prst="roundRect">
            <a:avLst>
              <a:gd name="adj" fmla="val 2205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Этап 1: ролевая игра"/>
          <p:cNvSpPr/>
          <p:nvPr/>
        </p:nvSpPr>
        <p:spPr>
          <a:xfrm>
            <a:off x="3265920" y="5734800"/>
            <a:ext cx="8803440" cy="1024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4200" b="1" strike="noStrike" spc="-43">
                <a:solidFill>
                  <a:srgbClr val="053674"/>
                </a:solidFill>
                <a:latin typeface="VTB Group Book"/>
                <a:ea typeface="Arial"/>
              </a:rPr>
              <a:t>Шаг 1: ролевая игра с распределенными ценностями*</a:t>
            </a:r>
            <a:endParaRPr lang="ru-RU" sz="4200" b="0" strike="noStrike" spc="-1">
              <a:latin typeface="XO Oriel"/>
            </a:endParaRPr>
          </a:p>
        </p:txBody>
      </p:sp>
      <p:sp>
        <p:nvSpPr>
          <p:cNvPr id="418" name="Решите бизнес-кейс…"/>
          <p:cNvSpPr/>
          <p:nvPr/>
        </p:nvSpPr>
        <p:spPr>
          <a:xfrm>
            <a:off x="2080440" y="7446960"/>
            <a:ext cx="6549480" cy="4234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Оцениваются: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Презентационные навыки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Коммуникативные навыки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Работа в команде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Навыки убеждения и ведения переговоров и др.</a:t>
            </a:r>
            <a:endParaRPr lang="ru-RU" sz="3100" b="0" strike="noStrike" spc="-1">
              <a:latin typeface="XO Oriel"/>
            </a:endParaRPr>
          </a:p>
        </p:txBody>
      </p:sp>
      <p:sp>
        <p:nvSpPr>
          <p:cNvPr id="419" name="Этап 2: панельной интервью"/>
          <p:cNvSpPr/>
          <p:nvPr/>
        </p:nvSpPr>
        <p:spPr>
          <a:xfrm>
            <a:off x="14244840" y="5734800"/>
            <a:ext cx="8245080" cy="1024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4200" b="1" strike="noStrike" spc="-43">
                <a:solidFill>
                  <a:srgbClr val="053674"/>
                </a:solidFill>
                <a:latin typeface="VTB Group Book"/>
                <a:ea typeface="Arial"/>
              </a:rPr>
              <a:t>Шаг 2: интервью с будущим руководителем</a:t>
            </a:r>
            <a:endParaRPr lang="ru-RU" sz="4200" b="0" strike="noStrike" spc="-1">
              <a:latin typeface="XO Oriel"/>
            </a:endParaRPr>
          </a:p>
        </p:txBody>
      </p:sp>
      <p:sp>
        <p:nvSpPr>
          <p:cNvPr id="420" name="Будьте готовы к вопросам на общий кругозор: кто сейчас председатель ЦБ, назовите компании большой четвёрки и т.д.…"/>
          <p:cNvSpPr/>
          <p:nvPr/>
        </p:nvSpPr>
        <p:spPr>
          <a:xfrm>
            <a:off x="13046400" y="7446960"/>
            <a:ext cx="7700400" cy="3435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Оцениваются: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Теоретические знания в выбранной области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Общая эрудиция</a:t>
            </a:r>
            <a:endParaRPr lang="ru-RU" sz="31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2200"/>
              </a:spcBef>
              <a:buClr>
                <a:srgbClr val="343434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Мотивация</a:t>
            </a:r>
            <a:endParaRPr lang="ru-RU" sz="3100" b="0" strike="noStrike" spc="-1">
              <a:latin typeface="XO Oriel"/>
            </a:endParaRPr>
          </a:p>
        </p:txBody>
      </p:sp>
      <p:pic>
        <p:nvPicPr>
          <p:cNvPr id="421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13046400" y="5787720"/>
            <a:ext cx="812520" cy="812520"/>
          </a:xfrm>
          <a:prstGeom prst="rect">
            <a:avLst/>
          </a:prstGeom>
          <a:ln w="12700">
            <a:noFill/>
          </a:ln>
        </p:spPr>
      </p:pic>
      <p:pic>
        <p:nvPicPr>
          <p:cNvPr id="422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2107800" y="5787720"/>
            <a:ext cx="812520" cy="812520"/>
          </a:xfrm>
          <a:prstGeom prst="rect">
            <a:avLst/>
          </a:prstGeom>
          <a:ln w="12700">
            <a:noFill/>
          </a:ln>
        </p:spPr>
      </p:pic>
      <p:sp>
        <p:nvSpPr>
          <p:cNvPr id="423" name="Решите бизнес-кейс…"/>
          <p:cNvSpPr/>
          <p:nvPr/>
        </p:nvSpPr>
        <p:spPr>
          <a:xfrm>
            <a:off x="1582920" y="4345560"/>
            <a:ext cx="19551240" cy="472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1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Проходит в два шага:</a:t>
            </a:r>
            <a:endParaRPr lang="ru-RU" sz="3100" b="0" strike="noStrike" spc="-1">
              <a:latin typeface="XO Oriel"/>
            </a:endParaRPr>
          </a:p>
        </p:txBody>
      </p:sp>
      <p:sp>
        <p:nvSpPr>
          <p:cNvPr id="424" name="Решите бизнес-кейс…"/>
          <p:cNvSpPr/>
          <p:nvPr/>
        </p:nvSpPr>
        <p:spPr>
          <a:xfrm>
            <a:off x="1582920" y="12484800"/>
            <a:ext cx="20933640" cy="472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100" b="0" strike="noStrike" spc="-29">
                <a:solidFill>
                  <a:srgbClr val="000000"/>
                </a:solidFill>
                <a:latin typeface="VTB Group Book"/>
                <a:ea typeface="Arial"/>
              </a:rPr>
              <a:t>*Этот этап проводится не для всех городов программы</a:t>
            </a:r>
            <a:endParaRPr lang="ru-RU" sz="31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Изображение" descr="Изображение"/>
          <p:cNvPicPr/>
          <p:nvPr/>
        </p:nvPicPr>
        <p:blipFill>
          <a:blip r:embed="rId2">
            <a:alphaModFix amt="44000"/>
          </a:blip>
          <a:stretch/>
        </p:blipFill>
        <p:spPr>
          <a:xfrm>
            <a:off x="-177840" y="-272520"/>
            <a:ext cx="30671640" cy="17642880"/>
          </a:xfrm>
          <a:prstGeom prst="rect">
            <a:avLst/>
          </a:prstGeom>
          <a:ln w="12700">
            <a:noFill/>
          </a:ln>
        </p:spPr>
      </p:pic>
      <p:grpSp>
        <p:nvGrpSpPr>
          <p:cNvPr id="426" name="Группа"/>
          <p:cNvGrpSpPr/>
          <p:nvPr/>
        </p:nvGrpSpPr>
        <p:grpSpPr>
          <a:xfrm>
            <a:off x="-20415960" y="-17147880"/>
            <a:ext cx="35879400" cy="40340160"/>
            <a:chOff x="-20415960" y="-17147880"/>
            <a:chExt cx="35879400" cy="40340160"/>
          </a:xfrm>
        </p:grpSpPr>
        <p:sp>
          <p:nvSpPr>
            <p:cNvPr id="427" name="Кружок"/>
            <p:cNvSpPr/>
            <p:nvPr/>
          </p:nvSpPr>
          <p:spPr>
            <a:xfrm>
              <a:off x="-14476320" y="-906120"/>
              <a:ext cx="17824680" cy="1782468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8" name="Кружок"/>
            <p:cNvSpPr/>
            <p:nvPr/>
          </p:nvSpPr>
          <p:spPr>
            <a:xfrm>
              <a:off x="-20415960" y="-437040"/>
              <a:ext cx="22842000" cy="2284200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9" name="Кружок"/>
            <p:cNvSpPr/>
            <p:nvPr/>
          </p:nvSpPr>
          <p:spPr>
            <a:xfrm>
              <a:off x="-10484640" y="350280"/>
              <a:ext cx="22842000" cy="2284200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0" name="Кружок"/>
            <p:cNvSpPr/>
            <p:nvPr/>
          </p:nvSpPr>
          <p:spPr>
            <a:xfrm>
              <a:off x="-18434880" y="-16236000"/>
              <a:ext cx="22842000" cy="2284200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1" name="Кружок"/>
            <p:cNvSpPr/>
            <p:nvPr/>
          </p:nvSpPr>
          <p:spPr>
            <a:xfrm>
              <a:off x="-11297160" y="-15804000"/>
              <a:ext cx="22842000" cy="2284200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2" name="Кружок"/>
            <p:cNvSpPr/>
            <p:nvPr/>
          </p:nvSpPr>
          <p:spPr>
            <a:xfrm>
              <a:off x="-14675400" y="-8867160"/>
              <a:ext cx="22842000" cy="2284200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3" name="Кружок"/>
            <p:cNvSpPr/>
            <p:nvPr/>
          </p:nvSpPr>
          <p:spPr>
            <a:xfrm>
              <a:off x="-19374480" y="-4066560"/>
              <a:ext cx="22842000" cy="2284200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4" name="Кружок"/>
            <p:cNvSpPr/>
            <p:nvPr/>
          </p:nvSpPr>
          <p:spPr>
            <a:xfrm>
              <a:off x="-10865520" y="-9273600"/>
              <a:ext cx="22842000" cy="2284200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5" name="Кружок"/>
            <p:cNvSpPr/>
            <p:nvPr/>
          </p:nvSpPr>
          <p:spPr>
            <a:xfrm>
              <a:off x="-10865520" y="-3152160"/>
              <a:ext cx="22842000" cy="2284200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6" name="Кружок"/>
            <p:cNvSpPr/>
            <p:nvPr/>
          </p:nvSpPr>
          <p:spPr>
            <a:xfrm>
              <a:off x="-18612360" y="-3152160"/>
              <a:ext cx="22842000" cy="2284200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7" name="Кружок"/>
            <p:cNvSpPr/>
            <p:nvPr/>
          </p:nvSpPr>
          <p:spPr>
            <a:xfrm>
              <a:off x="-18231480" y="-11153160"/>
              <a:ext cx="22842000" cy="2284200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8" name="Кружок"/>
            <p:cNvSpPr/>
            <p:nvPr/>
          </p:nvSpPr>
          <p:spPr>
            <a:xfrm>
              <a:off x="-13125960" y="-12499560"/>
              <a:ext cx="22842000" cy="2284200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9" name="Кружок"/>
            <p:cNvSpPr/>
            <p:nvPr/>
          </p:nvSpPr>
          <p:spPr>
            <a:xfrm>
              <a:off x="-7378560" y="-17147880"/>
              <a:ext cx="22842000" cy="2284200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0" name="Кружок"/>
            <p:cNvSpPr/>
            <p:nvPr/>
          </p:nvSpPr>
          <p:spPr>
            <a:xfrm>
              <a:off x="-15430320" y="-104400"/>
              <a:ext cx="17824680" cy="1782468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1" name="Кружок"/>
            <p:cNvSpPr/>
            <p:nvPr/>
          </p:nvSpPr>
          <p:spPr>
            <a:xfrm>
              <a:off x="-6514920" y="1699200"/>
              <a:ext cx="17824680" cy="1782468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2" name="Кружок"/>
            <p:cNvSpPr/>
            <p:nvPr/>
          </p:nvSpPr>
          <p:spPr>
            <a:xfrm>
              <a:off x="-9318240" y="-4066560"/>
              <a:ext cx="17824680" cy="1782468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3" name="Кружок"/>
            <p:cNvSpPr/>
            <p:nvPr/>
          </p:nvSpPr>
          <p:spPr>
            <a:xfrm>
              <a:off x="-4869720" y="-10899360"/>
              <a:ext cx="17824680" cy="17824680"/>
            </a:xfrm>
            <a:prstGeom prst="ellipse">
              <a:avLst/>
            </a:prstGeom>
            <a:gradFill rotWithShape="0">
              <a:gsLst>
                <a:gs pos="0">
                  <a:srgbClr val="ECF0F6"/>
                </a:gs>
                <a:gs pos="100000">
                  <a:srgbClr val="ECF0F6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44" name="Теперь дело за малым…"/>
          <p:cNvSpPr/>
          <p:nvPr/>
        </p:nvSpPr>
        <p:spPr>
          <a:xfrm>
            <a:off x="1577160" y="2838600"/>
            <a:ext cx="16006320" cy="4115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0" b="0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получите оффер </a:t>
            </a:r>
            <a:endParaRPr lang="ru-RU" sz="9000" b="0" strike="noStrike" spc="-1">
              <a:latin typeface="XO Orie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0" b="0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и станьте частью команды ВТБ!</a:t>
            </a:r>
            <a:endParaRPr lang="ru-RU" sz="90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ВТБ (сжат).024-min.jpeg" descr="ВТБ (сжат).024-min.jpeg"/>
          <p:cNvPicPr/>
          <p:nvPr/>
        </p:nvPicPr>
        <p:blipFill>
          <a:blip r:embed="rId2"/>
          <a:stretch/>
        </p:blipFill>
        <p:spPr>
          <a:xfrm>
            <a:off x="0" y="0"/>
            <a:ext cx="24383520" cy="14137560"/>
          </a:xfrm>
          <a:prstGeom prst="rect">
            <a:avLst/>
          </a:prstGeom>
          <a:ln w="12700">
            <a:noFill/>
          </a:ln>
        </p:spPr>
      </p:pic>
      <p:sp>
        <p:nvSpPr>
          <p:cNvPr id="200" name="Сквиркл"/>
          <p:cNvSpPr/>
          <p:nvPr/>
        </p:nvSpPr>
        <p:spPr>
          <a:xfrm>
            <a:off x="1730520" y="3319920"/>
            <a:ext cx="10460880" cy="2433600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TextBox 25"/>
          <p:cNvSpPr/>
          <p:nvPr/>
        </p:nvSpPr>
        <p:spPr>
          <a:xfrm>
            <a:off x="2057040" y="3581640"/>
            <a:ext cx="10305360" cy="1852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  <a:spcBef>
                <a:spcPts val="1225"/>
              </a:spcBef>
              <a:tabLst>
                <a:tab pos="0" algn="l"/>
              </a:tabLst>
            </a:pPr>
            <a:r>
              <a:rPr lang="ru-RU" sz="3200" b="0" strike="noStrike" spc="-1">
                <a:solidFill>
                  <a:srgbClr val="002476"/>
                </a:solidFill>
                <a:latin typeface="VTB Group Book"/>
              </a:rPr>
              <a:t>Корпоративно-инвестиционный бизнес </a:t>
            </a: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 </a:t>
            </a:r>
            <a:r>
              <a:rPr lang="ru-RU" sz="3200" b="0" strike="noStrike" spc="-1">
                <a:solidFill>
                  <a:srgbClr val="595959"/>
                </a:solidFill>
                <a:latin typeface="VTB Group Book"/>
                <a:ea typeface="Helvetica Neue"/>
              </a:rPr>
              <a:t>обслуживание всех крупнейших корпоративных клиентов из ключевых секторов Российской экономики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202" name="Сквиркл"/>
          <p:cNvSpPr/>
          <p:nvPr/>
        </p:nvSpPr>
        <p:spPr>
          <a:xfrm>
            <a:off x="1730520" y="8742600"/>
            <a:ext cx="10460880" cy="2487960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TextBox 25"/>
          <p:cNvSpPr/>
          <p:nvPr/>
        </p:nvSpPr>
        <p:spPr>
          <a:xfrm>
            <a:off x="2057040" y="8937720"/>
            <a:ext cx="9927000" cy="1589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200" b="0" strike="noStrike" spc="-32">
                <a:solidFill>
                  <a:srgbClr val="002476"/>
                </a:solidFill>
                <a:latin typeface="VTB Group Book"/>
              </a:rPr>
              <a:t>Малый и средний бизнес </a:t>
            </a:r>
            <a:endParaRPr lang="ru-RU" sz="3200" b="0" strike="noStrike" spc="-1">
              <a:latin typeface="XO Orie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200" b="0" strike="noStrike" spc="-32">
                <a:solidFill>
                  <a:srgbClr val="595959"/>
                </a:solidFill>
                <a:latin typeface="VTB Group Book"/>
                <a:ea typeface="Arial"/>
              </a:rPr>
              <a:t>один из ведущих российских СМБ банков, обслуживающий более 1 млн клиентов 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204" name="Сквиркл"/>
          <p:cNvSpPr/>
          <p:nvPr/>
        </p:nvSpPr>
        <p:spPr>
          <a:xfrm>
            <a:off x="1730520" y="6031080"/>
            <a:ext cx="10460880" cy="2433600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Box 25"/>
          <p:cNvSpPr/>
          <p:nvPr/>
        </p:nvSpPr>
        <p:spPr>
          <a:xfrm>
            <a:off x="2057040" y="6106320"/>
            <a:ext cx="6822720" cy="2077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200" b="0" strike="noStrike" spc="-32">
                <a:solidFill>
                  <a:srgbClr val="002476"/>
                </a:solidFill>
                <a:latin typeface="VTB Group Book"/>
              </a:rPr>
              <a:t>Розничный бизнес  </a:t>
            </a:r>
            <a:endParaRPr lang="ru-RU" sz="3200" b="0" strike="noStrike" spc="-1">
              <a:latin typeface="XO Orie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200" b="0" strike="noStrike" spc="-32">
                <a:solidFill>
                  <a:srgbClr val="595959"/>
                </a:solidFill>
                <a:latin typeface="VTB Group Book"/>
                <a:ea typeface="Arial"/>
              </a:rPr>
              <a:t>второй по величине розничный банк в России, созданный с нуля в 2005 году 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206" name="TextBox 3"/>
          <p:cNvSpPr/>
          <p:nvPr/>
        </p:nvSpPr>
        <p:spPr>
          <a:xfrm>
            <a:off x="1577160" y="729000"/>
            <a:ext cx="21229200" cy="1005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66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ВТБ на рынке финансовых услуг</a:t>
            </a:r>
            <a:endParaRPr lang="ru-RU" sz="6600" b="0" strike="noStrike" spc="-1">
              <a:latin typeface="XO Oriel"/>
            </a:endParaRPr>
          </a:p>
        </p:txBody>
      </p:sp>
      <p:sp>
        <p:nvSpPr>
          <p:cNvPr id="207" name="Сквиркл"/>
          <p:cNvSpPr/>
          <p:nvPr/>
        </p:nvSpPr>
        <p:spPr>
          <a:xfrm>
            <a:off x="18184680" y="7956000"/>
            <a:ext cx="3213360" cy="3220200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Сквиркл"/>
          <p:cNvSpPr/>
          <p:nvPr/>
        </p:nvSpPr>
        <p:spPr>
          <a:xfrm>
            <a:off x="13957920" y="7956000"/>
            <a:ext cx="3327480" cy="3176640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Прямоугольник 59"/>
          <p:cNvSpPr/>
          <p:nvPr/>
        </p:nvSpPr>
        <p:spPr>
          <a:xfrm>
            <a:off x="12970800" y="8854200"/>
            <a:ext cx="5302440" cy="177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0" algn="l"/>
              </a:tabLst>
            </a:pPr>
            <a:r>
              <a:rPr lang="ru-RU" sz="6000" b="1" strike="noStrike" spc="-1">
                <a:solidFill>
                  <a:srgbClr val="0A2896"/>
                </a:solidFill>
                <a:latin typeface="VTB Group Book"/>
                <a:ea typeface="Helvetica Neue"/>
              </a:rPr>
              <a:t>50 тыс.</a:t>
            </a:r>
            <a:r>
              <a:t/>
            </a:r>
            <a:br/>
            <a:r>
              <a:rPr lang="ru-RU" sz="2000" b="1" strike="noStrike" spc="-1">
                <a:solidFill>
                  <a:srgbClr val="595959"/>
                </a:solidFill>
                <a:latin typeface="VTB Group Book"/>
                <a:ea typeface="Helvetica Neue"/>
              </a:rPr>
              <a:t>сотрудников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210" name="Прямоугольник 59"/>
          <p:cNvSpPr/>
          <p:nvPr/>
        </p:nvSpPr>
        <p:spPr>
          <a:xfrm>
            <a:off x="17045640" y="8854200"/>
            <a:ext cx="5468760" cy="192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0" algn="l"/>
              </a:tabLst>
            </a:pPr>
            <a:r>
              <a:rPr lang="ru-RU" sz="6000" b="1" strike="noStrike" spc="-1">
                <a:solidFill>
                  <a:srgbClr val="0A2896"/>
                </a:solidFill>
                <a:latin typeface="VTB Group Book"/>
                <a:ea typeface="Helvetica Neue"/>
              </a:rPr>
              <a:t>1</a:t>
            </a:r>
            <a:r>
              <a:rPr lang="en-US" sz="6000" b="1" strike="noStrike" spc="-1">
                <a:solidFill>
                  <a:srgbClr val="0A2896"/>
                </a:solidFill>
                <a:latin typeface="VTB Group Book"/>
                <a:ea typeface="Helvetica Neue"/>
              </a:rPr>
              <a:t> </a:t>
            </a:r>
            <a:r>
              <a:rPr lang="ru-RU" sz="6000" b="1" strike="noStrike" spc="-1">
                <a:solidFill>
                  <a:srgbClr val="0A2896"/>
                </a:solidFill>
                <a:latin typeface="VTB Group Book"/>
                <a:ea typeface="Helvetica Neue"/>
              </a:rPr>
              <a:t>млн</a:t>
            </a:r>
            <a:r>
              <a:t/>
            </a:r>
            <a:br/>
            <a:r>
              <a:rPr lang="ru-RU" sz="2000" b="1" strike="noStrike" spc="-1">
                <a:solidFill>
                  <a:srgbClr val="595959"/>
                </a:solidFill>
                <a:latin typeface="VTB Group Book"/>
                <a:ea typeface="Helvetica Neue"/>
              </a:rPr>
              <a:t>клиентов ЮЛ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211" name="Сквиркл"/>
          <p:cNvSpPr/>
          <p:nvPr/>
        </p:nvSpPr>
        <p:spPr>
          <a:xfrm>
            <a:off x="13922640" y="3260160"/>
            <a:ext cx="3327480" cy="3176640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Прямоугольник 59"/>
          <p:cNvSpPr/>
          <p:nvPr/>
        </p:nvSpPr>
        <p:spPr>
          <a:xfrm>
            <a:off x="13477680" y="3962160"/>
            <a:ext cx="4232160" cy="177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0" algn="l"/>
              </a:tabLst>
            </a:pPr>
            <a:r>
              <a:rPr lang="ru-RU" sz="6000" b="1" strike="noStrike" spc="-1">
                <a:solidFill>
                  <a:srgbClr val="0A2896"/>
                </a:solidFill>
                <a:latin typeface="VTB Group Book"/>
                <a:ea typeface="Helvetica Neue"/>
              </a:rPr>
              <a:t>17 млн</a:t>
            </a:r>
            <a:r>
              <a:t/>
            </a:r>
            <a:br/>
            <a:r>
              <a:rPr lang="ru-RU" sz="2000" b="0" strike="noStrike" spc="-1">
                <a:solidFill>
                  <a:srgbClr val="595959"/>
                </a:solidFill>
                <a:latin typeface="VTB Group Book"/>
                <a:ea typeface="Helvetica Neue"/>
              </a:rPr>
              <a:t>активных клиентов ФЛ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213" name="Сквиркл"/>
          <p:cNvSpPr/>
          <p:nvPr/>
        </p:nvSpPr>
        <p:spPr>
          <a:xfrm>
            <a:off x="18116280" y="3260160"/>
            <a:ext cx="3327480" cy="3176640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Прямоугольник 59"/>
          <p:cNvSpPr/>
          <p:nvPr/>
        </p:nvSpPr>
        <p:spPr>
          <a:xfrm>
            <a:off x="18094680" y="3962160"/>
            <a:ext cx="3370680" cy="177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0" algn="l"/>
              </a:tabLst>
            </a:pPr>
            <a:r>
              <a:rPr lang="ru-RU" sz="6000" b="1" strike="noStrike" spc="-1">
                <a:solidFill>
                  <a:srgbClr val="0A2896"/>
                </a:solidFill>
                <a:latin typeface="VTB Group Book"/>
                <a:ea typeface="Helvetica Neue"/>
              </a:rPr>
              <a:t>1,3 тыс.</a:t>
            </a:r>
            <a:r>
              <a:t/>
            </a:r>
            <a:br/>
            <a:r>
              <a:rPr lang="ru-RU" sz="2000" b="1" strike="noStrike" spc="-1">
                <a:solidFill>
                  <a:srgbClr val="595959"/>
                </a:solidFill>
                <a:latin typeface="VTB Group Book"/>
                <a:ea typeface="Helvetica Neue"/>
              </a:rPr>
              <a:t>отделений</a:t>
            </a:r>
            <a:endParaRPr lang="ru-RU" sz="20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ВТБ (сжат).024-min.jpeg" descr="ВТБ (сжат).024-min.jpeg"/>
          <p:cNvPicPr/>
          <p:nvPr/>
        </p:nvPicPr>
        <p:blipFill>
          <a:blip r:embed="rId3"/>
          <a:stretch/>
        </p:blipFill>
        <p:spPr>
          <a:xfrm>
            <a:off x="-507240" y="-421920"/>
            <a:ext cx="24383520" cy="14336640"/>
          </a:xfrm>
          <a:prstGeom prst="rect">
            <a:avLst/>
          </a:prstGeom>
          <a:ln w="12700">
            <a:noFill/>
          </a:ln>
        </p:spPr>
      </p:pic>
      <p:sp>
        <p:nvSpPr>
          <p:cNvPr id="216" name="втб"/>
          <p:cNvSpPr/>
          <p:nvPr/>
        </p:nvSpPr>
        <p:spPr>
          <a:xfrm>
            <a:off x="14979240" y="-103320"/>
            <a:ext cx="9477000" cy="13874760"/>
          </a:xfrm>
          <a:custGeom>
            <a:avLst/>
            <a:gdLst/>
            <a:ahLst/>
            <a:cxnLst/>
            <a:rect l="l" t="t" r="r" b="b"/>
            <a:pathLst>
              <a:path w="21600" h="21554">
                <a:moveTo>
                  <a:pt x="0" y="21536"/>
                </a:moveTo>
                <a:lnTo>
                  <a:pt x="21547" y="21554"/>
                </a:lnTo>
                <a:cubicBezTo>
                  <a:pt x="21565" y="14369"/>
                  <a:pt x="21582" y="7185"/>
                  <a:pt x="21600" y="0"/>
                </a:cubicBezTo>
                <a:lnTo>
                  <a:pt x="13985" y="24"/>
                </a:lnTo>
                <a:lnTo>
                  <a:pt x="0" y="21536"/>
                </a:lnTo>
                <a:close/>
              </a:path>
            </a:pathLst>
          </a:custGeom>
          <a:solidFill>
            <a:schemeClr val="bg1"/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Мы помогаем людям воплощать их планы, создавая лучшие финансовые решения.…"/>
          <p:cNvSpPr/>
          <p:nvPr/>
        </p:nvSpPr>
        <p:spPr>
          <a:xfrm>
            <a:off x="2977560" y="3446640"/>
            <a:ext cx="10865160" cy="2737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spAutoFit/>
          </a:bodyPr>
          <a:lstStyle/>
          <a:p>
            <a:pPr>
              <a:lnSpc>
                <a:spcPct val="110000"/>
              </a:lnSpc>
              <a:spcAft>
                <a:spcPts val="1225"/>
              </a:spcAft>
              <a:tabLst>
                <a:tab pos="0" algn="l"/>
              </a:tabLst>
            </a:pPr>
            <a:r>
              <a:rPr lang="ru-RU" sz="3700" b="0" strike="noStrike" spc="-1">
                <a:solidFill>
                  <a:srgbClr val="343434"/>
                </a:solidFill>
                <a:latin typeface="VTB Group Book"/>
              </a:rPr>
              <a:t>Мы помогаем людям воплощать их планы, создавая лучшие финансовые решения.</a:t>
            </a:r>
            <a:endParaRPr lang="ru-RU" sz="3700" b="0" strike="noStrike" spc="-1">
              <a:latin typeface="XO Orie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700" b="0" strike="noStrike" spc="-1">
                <a:solidFill>
                  <a:srgbClr val="343434"/>
                </a:solidFill>
                <a:latin typeface="VTB Group Book"/>
              </a:rPr>
              <a:t>Мы – команда профессионалов, работающих для наших клиентов и всей страны. </a:t>
            </a:r>
            <a:endParaRPr lang="ru-RU" sz="3700" b="0" strike="noStrike" spc="-1">
              <a:latin typeface="XO Oriel"/>
            </a:endParaRPr>
          </a:p>
        </p:txBody>
      </p:sp>
      <p:sp>
        <p:nvSpPr>
          <p:cNvPr id="218" name="Миссия"/>
          <p:cNvSpPr/>
          <p:nvPr/>
        </p:nvSpPr>
        <p:spPr>
          <a:xfrm>
            <a:off x="3142800" y="1854360"/>
            <a:ext cx="8064000" cy="1473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>
            <a:sp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10000" b="1" strike="noStrike" cap="all" spc="-1">
                <a:solidFill>
                  <a:srgbClr val="002476"/>
                </a:solidFill>
                <a:latin typeface="VTB Group Demi Bold"/>
                <a:ea typeface="Arial"/>
              </a:rPr>
              <a:t>Миссия ВТБ</a:t>
            </a:r>
            <a:endParaRPr lang="ru-RU" sz="10000" b="0" strike="noStrike" spc="-1">
              <a:latin typeface="XO Oriel"/>
            </a:endParaRPr>
          </a:p>
        </p:txBody>
      </p:sp>
      <p:sp>
        <p:nvSpPr>
          <p:cNvPr id="219" name="Динамично и устойчиво растущая универсальная финансовая группа, которая призвана быть для своих клиентов финансовым партнером первого выбора, обеспечивая их потребности наиболее удобными и современными способами."/>
          <p:cNvSpPr/>
          <p:nvPr/>
        </p:nvSpPr>
        <p:spPr>
          <a:xfrm>
            <a:off x="2977560" y="8898840"/>
            <a:ext cx="10864800" cy="3821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700" b="0" strike="noStrike" spc="-1">
                <a:solidFill>
                  <a:srgbClr val="343434"/>
                </a:solidFill>
                <a:latin typeface="VTB Group Book"/>
              </a:rPr>
              <a:t>Динамично и устойчиво растущая универсальная финансовая группа, которая призвана быть для своих клиентов финансовым партнером первого выбора, обеспечивая их потребности наиболее удобными и современными способами.</a:t>
            </a:r>
            <a:endParaRPr lang="ru-RU" sz="3700" b="0" strike="noStrike" spc="-1">
              <a:latin typeface="XO Oriel"/>
            </a:endParaRPr>
          </a:p>
        </p:txBody>
      </p:sp>
      <p:sp>
        <p:nvSpPr>
          <p:cNvPr id="220" name="Видение"/>
          <p:cNvSpPr/>
          <p:nvPr/>
        </p:nvSpPr>
        <p:spPr>
          <a:xfrm>
            <a:off x="3137760" y="7306560"/>
            <a:ext cx="8577360" cy="1473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>
            <a:sp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10000" b="1" strike="noStrike" cap="all" spc="-1">
                <a:solidFill>
                  <a:srgbClr val="002476"/>
                </a:solidFill>
                <a:latin typeface="VTB Group Demi Bold"/>
                <a:ea typeface="Arial"/>
              </a:rPr>
              <a:t>Видение ВТБ</a:t>
            </a:r>
            <a:endParaRPr lang="ru-RU" sz="10000" b="0" strike="noStrike" spc="-1">
              <a:latin typeface="XO Oriel"/>
            </a:endParaRPr>
          </a:p>
        </p:txBody>
      </p:sp>
      <p:sp>
        <p:nvSpPr>
          <p:cNvPr id="221" name="втб"/>
          <p:cNvSpPr/>
          <p:nvPr/>
        </p:nvSpPr>
        <p:spPr>
          <a:xfrm rot="2631000" flipH="1">
            <a:off x="-1586520" y="-1161360"/>
            <a:ext cx="4217400" cy="5967720"/>
          </a:xfrm>
          <a:custGeom>
            <a:avLst/>
            <a:gdLst/>
            <a:ahLst/>
            <a:cxnLst/>
            <a:rect l="l" t="t" r="r" b="b"/>
            <a:pathLst>
              <a:path w="21600" h="21554">
                <a:moveTo>
                  <a:pt x="0" y="21536"/>
                </a:moveTo>
                <a:lnTo>
                  <a:pt x="21547" y="21554"/>
                </a:lnTo>
                <a:cubicBezTo>
                  <a:pt x="21565" y="14369"/>
                  <a:pt x="21582" y="7185"/>
                  <a:pt x="21600" y="0"/>
                </a:cubicBezTo>
                <a:lnTo>
                  <a:pt x="13985" y="24"/>
                </a:lnTo>
                <a:lnTo>
                  <a:pt x="0" y="21536"/>
                </a:lnTo>
                <a:close/>
              </a:path>
            </a:pathLst>
          </a:custGeom>
          <a:solidFill>
            <a:schemeClr val="bg1"/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Выноска 1 11"/>
          <p:cNvSpPr/>
          <p:nvPr/>
        </p:nvSpPr>
        <p:spPr>
          <a:xfrm>
            <a:off x="16853040" y="1864440"/>
            <a:ext cx="5208840" cy="1774800"/>
          </a:xfrm>
          <a:prstGeom prst="borderCallout1">
            <a:avLst>
              <a:gd name="adj1" fmla="val 37366"/>
              <a:gd name="adj2" fmla="val -3463"/>
              <a:gd name="adj3" fmla="val 36870"/>
              <a:gd name="adj4" fmla="val -42458"/>
            </a:avLst>
          </a:prstGeom>
          <a:solidFill>
            <a:schemeClr val="bg1"/>
          </a:solidFill>
          <a:ln w="9525">
            <a:solidFill>
              <a:srgbClr val="80808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86480" tIns="93240" rIns="186480" bIns="932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400" b="0" strike="noStrike" spc="-1">
                <a:solidFill>
                  <a:srgbClr val="002476"/>
                </a:solidFill>
                <a:latin typeface="VTB Group Book"/>
                <a:ea typeface="VTB Group Cond Light"/>
              </a:rPr>
              <a:t>Определяет предназначение организации, смысл ее существования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223" name="Выноска 1 13"/>
          <p:cNvSpPr/>
          <p:nvPr/>
        </p:nvSpPr>
        <p:spPr>
          <a:xfrm>
            <a:off x="16853040" y="7306560"/>
            <a:ext cx="5538240" cy="1774800"/>
          </a:xfrm>
          <a:prstGeom prst="borderCallout1">
            <a:avLst>
              <a:gd name="adj1" fmla="val 39556"/>
              <a:gd name="adj2" fmla="val -5336"/>
              <a:gd name="adj3" fmla="val 41255"/>
              <a:gd name="adj4" fmla="val -46061"/>
            </a:avLst>
          </a:prstGeom>
          <a:solidFill>
            <a:schemeClr val="bg1"/>
          </a:solidFill>
          <a:ln w="9525">
            <a:solidFill>
              <a:srgbClr val="80808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86480" tIns="93240" rIns="186480" bIns="932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400" b="0" strike="noStrike" spc="-1">
                <a:solidFill>
                  <a:srgbClr val="002476"/>
                </a:solidFill>
                <a:latin typeface="VTB Group Book"/>
                <a:ea typeface="VTB Group Cond Light"/>
              </a:rPr>
              <a:t>Отвечает на вопрос, как развиваться организации, чтобы реализовать свою миссию, какой она видит себя в будущем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224" name="TextBox 5"/>
          <p:cNvSpPr/>
          <p:nvPr/>
        </p:nvSpPr>
        <p:spPr>
          <a:xfrm>
            <a:off x="23178960" y="13025160"/>
            <a:ext cx="524520" cy="43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6480" tIns="93240" rIns="186480" bIns="93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808080"/>
                </a:solidFill>
                <a:latin typeface="VTB Group Book"/>
              </a:rPr>
              <a:t>4</a:t>
            </a:r>
            <a:endParaRPr lang="ru-RU" sz="1600" b="0" strike="noStrike" spc="-1">
              <a:latin typeface="XO Oriel"/>
            </a:endParaRPr>
          </a:p>
        </p:txBody>
      </p:sp>
      <p:pic>
        <p:nvPicPr>
          <p:cNvPr id="225" name="Picture 2" descr="C:\Users\vtb129757.REGION\Desktop\VTB_logo_ru.png"/>
          <p:cNvPicPr/>
          <p:nvPr/>
        </p:nvPicPr>
        <p:blipFill>
          <a:blip r:embed="rId4"/>
          <a:stretch/>
        </p:blipFill>
        <p:spPr>
          <a:xfrm>
            <a:off x="21367080" y="-122400"/>
            <a:ext cx="3016440" cy="172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ВТБ (сжат).024-min.jpeg" descr="ВТБ (сжат).024-min.jpeg"/>
          <p:cNvPicPr/>
          <p:nvPr/>
        </p:nvPicPr>
        <p:blipFill>
          <a:blip r:embed="rId2"/>
          <a:stretch/>
        </p:blipFill>
        <p:spPr>
          <a:xfrm>
            <a:off x="-507240" y="-421920"/>
            <a:ext cx="25301160" cy="14336640"/>
          </a:xfrm>
          <a:prstGeom prst="rect">
            <a:avLst/>
          </a:prstGeom>
          <a:ln w="12700">
            <a:noFill/>
          </a:ln>
        </p:spPr>
      </p:pic>
      <p:sp>
        <p:nvSpPr>
          <p:cNvPr id="227" name="новости и пресс-релизы"/>
          <p:cNvSpPr/>
          <p:nvPr/>
        </p:nvSpPr>
        <p:spPr>
          <a:xfrm>
            <a:off x="3014640" y="1510920"/>
            <a:ext cx="9582120" cy="1473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>
            <a:sp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10000" b="1" strike="noStrike" cap="all" spc="-1">
                <a:solidFill>
                  <a:srgbClr val="002476"/>
                </a:solidFill>
                <a:latin typeface="VTB Group Demi Bold"/>
                <a:ea typeface="Arial"/>
              </a:rPr>
              <a:t>ЦЕННОСТИ ВТБ</a:t>
            </a:r>
            <a:endParaRPr lang="ru-RU" sz="10000" b="0" strike="noStrike" spc="-1">
              <a:latin typeface="XO Oriel"/>
            </a:endParaRPr>
          </a:p>
        </p:txBody>
      </p:sp>
      <p:sp>
        <p:nvSpPr>
          <p:cNvPr id="228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/>
          <p:nvPr/>
        </p:nvSpPr>
        <p:spPr>
          <a:xfrm>
            <a:off x="9717480" y="4090680"/>
            <a:ext cx="6069960" cy="3854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spAutoFit/>
          </a:bodyPr>
          <a:lstStyle/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уважаем и доверяем друг другу</a:t>
            </a:r>
            <a:endParaRPr lang="ru-RU" sz="3200" b="0" strike="noStrike" spc="-1">
              <a:latin typeface="XO Oriel"/>
            </a:endParaRPr>
          </a:p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поддерживаем друг друга и помогаем коллегам расти</a:t>
            </a:r>
            <a:endParaRPr lang="ru-RU" sz="3200" b="0" strike="noStrike" spc="-1">
              <a:latin typeface="XO Oriel"/>
            </a:endParaRPr>
          </a:p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добиваемся общих целей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229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/>
          <p:nvPr/>
        </p:nvSpPr>
        <p:spPr>
          <a:xfrm>
            <a:off x="2924640" y="9335520"/>
            <a:ext cx="6260400" cy="3854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spAutoFit/>
          </a:bodyPr>
          <a:lstStyle/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относимся к делу неравнодушно</a:t>
            </a:r>
            <a:endParaRPr lang="ru-RU" sz="3200" b="0" strike="noStrike" spc="-1">
              <a:latin typeface="XO Oriel"/>
            </a:endParaRPr>
          </a:p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занимаем проактивную позицию при решении общих задач</a:t>
            </a:r>
            <a:endParaRPr lang="ru-RU" sz="3200" b="0" strike="noStrike" spc="-1">
              <a:latin typeface="XO Oriel"/>
            </a:endParaRPr>
          </a:p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делаем больше, чем формально обязаны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230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/>
          <p:nvPr/>
        </p:nvSpPr>
        <p:spPr>
          <a:xfrm>
            <a:off x="9718200" y="9335520"/>
            <a:ext cx="7073640" cy="2246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spAutoFit/>
          </a:bodyPr>
          <a:lstStyle/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открыты к изменениям</a:t>
            </a:r>
            <a:endParaRPr lang="ru-RU" sz="3200" b="0" strike="noStrike" spc="-1">
              <a:latin typeface="XO Oriel"/>
            </a:endParaRPr>
          </a:p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начинаем изменения с себя</a:t>
            </a:r>
            <a:endParaRPr lang="ru-RU" sz="3200" b="0" strike="noStrike" spc="-1">
              <a:latin typeface="XO Oriel"/>
            </a:endParaRPr>
          </a:p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не боимся экспериментировать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231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/>
          <p:nvPr/>
        </p:nvSpPr>
        <p:spPr>
          <a:xfrm>
            <a:off x="16792200" y="4090680"/>
            <a:ext cx="6386400" cy="3854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spAutoFit/>
          </a:bodyPr>
          <a:lstStyle/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нацелены на результат,   а не на процесс</a:t>
            </a:r>
            <a:endParaRPr lang="ru-RU" sz="3200" b="0" strike="noStrike" spc="-1">
              <a:latin typeface="XO Oriel"/>
            </a:endParaRPr>
          </a:p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Каждый из нас отвечает      за свой вклад в достижение общих целей</a:t>
            </a:r>
            <a:endParaRPr lang="ru-RU" sz="3200" b="0" strike="noStrike" spc="-1">
              <a:latin typeface="XO Oriel"/>
            </a:endParaRPr>
          </a:p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открыто говорим           об успехах и неудачах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232" name="Прямоугольник 2"/>
          <p:cNvSpPr/>
          <p:nvPr/>
        </p:nvSpPr>
        <p:spPr>
          <a:xfrm>
            <a:off x="9867960" y="3433320"/>
            <a:ext cx="4259160" cy="64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300" b="1" strike="noStrike" spc="-1">
                <a:solidFill>
                  <a:srgbClr val="002476"/>
                </a:solidFill>
                <a:latin typeface="VTB Group Book"/>
                <a:ea typeface="VTB Group Cond"/>
              </a:rPr>
              <a:t>Работаем в команде</a:t>
            </a:r>
            <a:endParaRPr lang="ru-RU" sz="3300" b="0" strike="noStrike" spc="-1">
              <a:latin typeface="XO Oriel"/>
            </a:endParaRPr>
          </a:p>
        </p:txBody>
      </p:sp>
      <p:sp>
        <p:nvSpPr>
          <p:cNvPr id="233" name="Прямоугольник 3"/>
          <p:cNvSpPr/>
          <p:nvPr/>
        </p:nvSpPr>
        <p:spPr>
          <a:xfrm>
            <a:off x="16972560" y="3449160"/>
            <a:ext cx="4675320" cy="64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300" b="1" strike="noStrike" spc="-1">
                <a:solidFill>
                  <a:srgbClr val="002476"/>
                </a:solidFill>
                <a:latin typeface="VTB Group Book"/>
                <a:ea typeface="VTB Group Cond"/>
              </a:rPr>
              <a:t>Отвечаем за результат</a:t>
            </a:r>
            <a:endParaRPr lang="ru-RU" sz="3300" b="0" strike="noStrike" spc="-1">
              <a:latin typeface="XO Oriel"/>
            </a:endParaRPr>
          </a:p>
        </p:txBody>
      </p:sp>
      <p:sp>
        <p:nvSpPr>
          <p:cNvPr id="234" name="Прямоугольник 4"/>
          <p:cNvSpPr/>
          <p:nvPr/>
        </p:nvSpPr>
        <p:spPr>
          <a:xfrm>
            <a:off x="3065400" y="8726040"/>
            <a:ext cx="4926600" cy="64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300" b="1" strike="noStrike" spc="-1">
                <a:solidFill>
                  <a:srgbClr val="002476"/>
                </a:solidFill>
                <a:latin typeface="VTB Group Book"/>
                <a:ea typeface="VTB Group Cond"/>
              </a:rPr>
              <a:t>Проявляем инициативу</a:t>
            </a:r>
            <a:endParaRPr lang="ru-RU" sz="3300" b="0" strike="noStrike" spc="-1">
              <a:latin typeface="XO Oriel"/>
            </a:endParaRPr>
          </a:p>
        </p:txBody>
      </p:sp>
      <p:sp>
        <p:nvSpPr>
          <p:cNvPr id="235" name="Прямоугольник 5"/>
          <p:cNvSpPr/>
          <p:nvPr/>
        </p:nvSpPr>
        <p:spPr>
          <a:xfrm>
            <a:off x="9916200" y="8726040"/>
            <a:ext cx="6206760" cy="64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300" b="1" strike="noStrike" spc="-1">
                <a:solidFill>
                  <a:srgbClr val="002476"/>
                </a:solidFill>
                <a:latin typeface="VTB Group Book"/>
                <a:ea typeface="VTB Group Cond"/>
              </a:rPr>
              <a:t>Совершенствуемся постоянно</a:t>
            </a:r>
            <a:endParaRPr lang="ru-RU" sz="3300" b="0" strike="noStrike" spc="-1">
              <a:latin typeface="XO Oriel"/>
            </a:endParaRPr>
          </a:p>
        </p:txBody>
      </p:sp>
      <p:sp>
        <p:nvSpPr>
          <p:cNvPr id="236" name="втб"/>
          <p:cNvSpPr/>
          <p:nvPr/>
        </p:nvSpPr>
        <p:spPr>
          <a:xfrm rot="2631000" flipH="1">
            <a:off x="-1586520" y="-1161360"/>
            <a:ext cx="4217400" cy="5967720"/>
          </a:xfrm>
          <a:custGeom>
            <a:avLst/>
            <a:gdLst/>
            <a:ahLst/>
            <a:cxnLst/>
            <a:rect l="l" t="t" r="r" b="b"/>
            <a:pathLst>
              <a:path w="21600" h="21554">
                <a:moveTo>
                  <a:pt x="0" y="21536"/>
                </a:moveTo>
                <a:lnTo>
                  <a:pt x="21547" y="21554"/>
                </a:lnTo>
                <a:cubicBezTo>
                  <a:pt x="21565" y="14369"/>
                  <a:pt x="21582" y="7185"/>
                  <a:pt x="21600" y="0"/>
                </a:cubicBezTo>
                <a:lnTo>
                  <a:pt x="13985" y="24"/>
                </a:lnTo>
                <a:lnTo>
                  <a:pt x="0" y="21536"/>
                </a:lnTo>
                <a:close/>
              </a:path>
            </a:pathLst>
          </a:custGeom>
          <a:solidFill>
            <a:schemeClr val="bg1"/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втб"/>
          <p:cNvSpPr/>
          <p:nvPr/>
        </p:nvSpPr>
        <p:spPr>
          <a:xfrm rot="13429200" flipH="1">
            <a:off x="20897640" y="6444360"/>
            <a:ext cx="6131160" cy="8044560"/>
          </a:xfrm>
          <a:custGeom>
            <a:avLst/>
            <a:gdLst/>
            <a:ahLst/>
            <a:cxnLst/>
            <a:rect l="l" t="t" r="r" b="b"/>
            <a:pathLst>
              <a:path w="21600" h="21554">
                <a:moveTo>
                  <a:pt x="0" y="21536"/>
                </a:moveTo>
                <a:lnTo>
                  <a:pt x="21547" y="21554"/>
                </a:lnTo>
                <a:cubicBezTo>
                  <a:pt x="21565" y="14369"/>
                  <a:pt x="21582" y="7185"/>
                  <a:pt x="21600" y="0"/>
                </a:cubicBezTo>
                <a:lnTo>
                  <a:pt x="13985" y="24"/>
                </a:lnTo>
                <a:lnTo>
                  <a:pt x="0" y="21536"/>
                </a:lnTo>
                <a:close/>
              </a:path>
            </a:pathLst>
          </a:custGeom>
          <a:solidFill>
            <a:schemeClr val="bg1"/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/>
          <p:nvPr/>
        </p:nvSpPr>
        <p:spPr>
          <a:xfrm>
            <a:off x="2999880" y="4144320"/>
            <a:ext cx="6069960" cy="3854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>
            <a:spAutoFit/>
          </a:bodyPr>
          <a:lstStyle/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ставим потребности клиента</a:t>
            </a:r>
            <a:r>
              <a:rPr lang="en-US" sz="3200" b="0" strike="noStrike" spc="-1">
                <a:solidFill>
                  <a:srgbClr val="343434"/>
                </a:solidFill>
                <a:latin typeface="VTB Group Book"/>
              </a:rPr>
              <a:t> </a:t>
            </a: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во главу угла</a:t>
            </a:r>
            <a:endParaRPr lang="ru-RU" sz="3200" b="0" strike="noStrike" spc="-1">
              <a:latin typeface="XO Oriel"/>
            </a:endParaRPr>
          </a:p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доверяем клиенту         и стремимся заслужить его доверие</a:t>
            </a:r>
            <a:endParaRPr lang="ru-RU" sz="3200" b="0" strike="noStrike" spc="-1">
              <a:latin typeface="XO Oriel"/>
            </a:endParaRPr>
          </a:p>
          <a:p>
            <a:pPr marL="571680" indent="-571320">
              <a:lnSpc>
                <a:spcPct val="110000"/>
              </a:lnSpc>
              <a:buClr>
                <a:srgbClr val="343434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343434"/>
                </a:solidFill>
                <a:latin typeface="VTB Group Book"/>
              </a:rPr>
              <a:t>Мы слушаем и слышим клиента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239" name="Прямоугольник 17"/>
          <p:cNvSpPr/>
          <p:nvPr/>
        </p:nvSpPr>
        <p:spPr>
          <a:xfrm>
            <a:off x="3122280" y="3396960"/>
            <a:ext cx="4155480" cy="64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300" b="1" strike="noStrike" spc="-1">
                <a:solidFill>
                  <a:srgbClr val="002476"/>
                </a:solidFill>
                <a:latin typeface="VTB Group Book"/>
                <a:ea typeface="VTB Group Cond"/>
              </a:rPr>
              <a:t>Дорожим клиентом</a:t>
            </a:r>
            <a:endParaRPr lang="ru-RU" sz="3300" b="0" strike="noStrike" spc="-1">
              <a:latin typeface="XO Oriel"/>
            </a:endParaRPr>
          </a:p>
        </p:txBody>
      </p:sp>
      <p:sp>
        <p:nvSpPr>
          <p:cNvPr id="240" name="TextBox 18"/>
          <p:cNvSpPr/>
          <p:nvPr/>
        </p:nvSpPr>
        <p:spPr>
          <a:xfrm>
            <a:off x="23178960" y="13025160"/>
            <a:ext cx="524520" cy="43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6480" tIns="93240" rIns="186480" bIns="93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808080"/>
                </a:solidFill>
                <a:latin typeface="VTB Group Book"/>
              </a:rPr>
              <a:t>5</a:t>
            </a:r>
            <a:endParaRPr lang="ru-RU" sz="1600" b="0" strike="noStrike" spc="-1">
              <a:latin typeface="XO Oriel"/>
            </a:endParaRPr>
          </a:p>
        </p:txBody>
      </p:sp>
      <p:pic>
        <p:nvPicPr>
          <p:cNvPr id="241" name="Picture 2" descr="C:\Users\vtb129757.REGION\Desktop\VTB_logo_ru.png"/>
          <p:cNvPicPr/>
          <p:nvPr/>
        </p:nvPicPr>
        <p:blipFill>
          <a:blip r:embed="rId3"/>
          <a:stretch/>
        </p:blipFill>
        <p:spPr>
          <a:xfrm>
            <a:off x="21367080" y="-122400"/>
            <a:ext cx="3016440" cy="172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ВТБ (сжат).024-min.jpeg" descr="ВТБ (сжат).024-min.jpeg"/>
          <p:cNvPicPr/>
          <p:nvPr/>
        </p:nvPicPr>
        <p:blipFill>
          <a:blip r:embed="rId2"/>
          <a:stretch/>
        </p:blipFill>
        <p:spPr>
          <a:xfrm>
            <a:off x="0" y="-421920"/>
            <a:ext cx="24383520" cy="13715640"/>
          </a:xfrm>
          <a:prstGeom prst="rect">
            <a:avLst/>
          </a:prstGeom>
          <a:ln w="12700">
            <a:noFill/>
          </a:ln>
        </p:spPr>
      </p:pic>
      <p:sp>
        <p:nvSpPr>
          <p:cNvPr id="243" name="TextBox 3"/>
          <p:cNvSpPr/>
          <p:nvPr/>
        </p:nvSpPr>
        <p:spPr>
          <a:xfrm>
            <a:off x="1954440" y="5319360"/>
            <a:ext cx="19356480" cy="552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10000"/>
              </a:lnSpc>
              <a:tabLst>
                <a:tab pos="0" algn="l"/>
              </a:tabLst>
            </a:pPr>
            <a:r>
              <a:rPr lang="ru-RU" sz="3300" b="1" strike="noStrike" cap="all" spc="-1">
                <a:solidFill>
                  <a:srgbClr val="002476"/>
                </a:solidFill>
                <a:latin typeface="VTB Group Book"/>
                <a:ea typeface="VTB Group Cond"/>
              </a:rPr>
              <a:t>Направления стажировки:</a:t>
            </a:r>
            <a:endParaRPr lang="ru-RU" sz="3300" b="0" strike="noStrike" spc="-1">
              <a:latin typeface="XO Oriel"/>
            </a:endParaRPr>
          </a:p>
        </p:txBody>
      </p:sp>
      <p:sp>
        <p:nvSpPr>
          <p:cNvPr id="244" name="Сквиркл"/>
          <p:cNvSpPr/>
          <p:nvPr/>
        </p:nvSpPr>
        <p:spPr>
          <a:xfrm>
            <a:off x="8346600" y="6836400"/>
            <a:ext cx="6822720" cy="2433600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TextBox 25"/>
          <p:cNvSpPr/>
          <p:nvPr/>
        </p:nvSpPr>
        <p:spPr>
          <a:xfrm>
            <a:off x="8346600" y="7083720"/>
            <a:ext cx="6822720" cy="1589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200" b="0" strike="noStrike" spc="-32">
                <a:solidFill>
                  <a:srgbClr val="002476"/>
                </a:solidFill>
                <a:latin typeface="VTB Group Book"/>
                <a:ea typeface="Helvetica Neue Medium"/>
              </a:rPr>
              <a:t>Розничный бизнес</a:t>
            </a:r>
            <a:r>
              <a:rPr lang="ru-RU" sz="3200" b="0" strike="noStrike" spc="-32">
                <a:solidFill>
                  <a:srgbClr val="343434"/>
                </a:solidFill>
                <a:latin typeface="VTB Group Book"/>
                <a:ea typeface="Helvetica Neue Medium"/>
              </a:rPr>
              <a:t>:</a:t>
            </a:r>
            <a:endParaRPr lang="ru-RU" sz="32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200" b="0" strike="noStrike" spc="-32">
                <a:solidFill>
                  <a:srgbClr val="343434"/>
                </a:solidFill>
                <a:latin typeface="VTB Group Book"/>
                <a:ea typeface="Helvetica Neue Medium"/>
              </a:rPr>
              <a:t> работа с клиентами – физическими лицами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246" name="Сквиркл"/>
          <p:cNvSpPr/>
          <p:nvPr/>
        </p:nvSpPr>
        <p:spPr>
          <a:xfrm>
            <a:off x="13651200" y="9829800"/>
            <a:ext cx="6485040" cy="2487960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TextBox 25"/>
          <p:cNvSpPr/>
          <p:nvPr/>
        </p:nvSpPr>
        <p:spPr>
          <a:xfrm>
            <a:off x="13651200" y="10340280"/>
            <a:ext cx="6485040" cy="975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200" b="0" strike="noStrike" spc="-32">
                <a:solidFill>
                  <a:srgbClr val="002476"/>
                </a:solidFill>
                <a:latin typeface="VTB Group Book"/>
                <a:ea typeface="Helvetica Neue Medium"/>
              </a:rPr>
              <a:t>Средний и малый бизнес: </a:t>
            </a:r>
            <a:r>
              <a:rPr lang="ru-RU" sz="3200" b="0" strike="noStrike" spc="-32">
                <a:solidFill>
                  <a:srgbClr val="343434"/>
                </a:solidFill>
                <a:latin typeface="VTB Group Book"/>
                <a:ea typeface="Helvetica Neue Medium"/>
              </a:rPr>
              <a:t>кредитный анализ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248" name="Сквиркл"/>
          <p:cNvSpPr/>
          <p:nvPr/>
        </p:nvSpPr>
        <p:spPr>
          <a:xfrm>
            <a:off x="3205080" y="9763560"/>
            <a:ext cx="6822720" cy="2433600"/>
          </a:xfrm>
          <a:prstGeom prst="roundRect">
            <a:avLst>
              <a:gd name="adj" fmla="val 2657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TextBox 25"/>
          <p:cNvSpPr/>
          <p:nvPr/>
        </p:nvSpPr>
        <p:spPr>
          <a:xfrm>
            <a:off x="3213360" y="10076400"/>
            <a:ext cx="6822720" cy="1589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200" b="0" strike="noStrike" spc="-32">
                <a:solidFill>
                  <a:srgbClr val="002476"/>
                </a:solidFill>
                <a:latin typeface="VTB Group Book"/>
                <a:ea typeface="Helvetica Neue Medium"/>
              </a:rPr>
              <a:t>Средний и малый бизнес: </a:t>
            </a:r>
            <a:endParaRPr lang="ru-RU" sz="32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200" b="0" strike="noStrike" spc="-32">
                <a:solidFill>
                  <a:srgbClr val="343434"/>
                </a:solidFill>
                <a:latin typeface="VTB Group Book"/>
                <a:ea typeface="Helvetica Neue Medium"/>
              </a:rPr>
              <a:t>работа с корпоративными клиентами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250" name="TextBox 3"/>
          <p:cNvSpPr/>
          <p:nvPr/>
        </p:nvSpPr>
        <p:spPr>
          <a:xfrm>
            <a:off x="1577160" y="729000"/>
            <a:ext cx="21229200" cy="2011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66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Стажировка </a:t>
            </a:r>
            <a:endParaRPr lang="ru-RU" sz="6600" b="0" strike="noStrike" spc="-1">
              <a:latin typeface="XO Orie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66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ВТБ Юниор в региональной сети</a:t>
            </a:r>
            <a:endParaRPr lang="ru-RU" sz="66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ВТБ (сжат).025-min.jpeg" descr="ВТБ (сжат).025-min.jpeg"/>
          <p:cNvPicPr/>
          <p:nvPr/>
        </p:nvPicPr>
        <p:blipFill>
          <a:blip r:embed="rId2"/>
          <a:stretch/>
        </p:blipFill>
        <p:spPr>
          <a:xfrm>
            <a:off x="0" y="-140760"/>
            <a:ext cx="24383520" cy="13715640"/>
          </a:xfrm>
          <a:prstGeom prst="rect">
            <a:avLst/>
          </a:prstGeom>
          <a:ln w="12700">
            <a:noFill/>
          </a:ln>
        </p:spPr>
      </p:pic>
      <p:sp>
        <p:nvSpPr>
          <p:cNvPr id="252" name="TextBox 3"/>
          <p:cNvSpPr/>
          <p:nvPr/>
        </p:nvSpPr>
        <p:spPr>
          <a:xfrm>
            <a:off x="1577160" y="843120"/>
            <a:ext cx="21229200" cy="2010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200000"/>
              </a:lnSpc>
              <a:tabLst>
                <a:tab pos="0" algn="l"/>
              </a:tabLst>
            </a:pPr>
            <a:r>
              <a:rPr lang="ru-RU" sz="66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Требования и условия работы</a:t>
            </a:r>
            <a:endParaRPr lang="ru-RU" sz="6600" b="0" strike="noStrike" spc="-1">
              <a:latin typeface="XO Oriel"/>
            </a:endParaRPr>
          </a:p>
        </p:txBody>
      </p:sp>
      <p:sp>
        <p:nvSpPr>
          <p:cNvPr id="253" name="Сквиркл"/>
          <p:cNvSpPr/>
          <p:nvPr/>
        </p:nvSpPr>
        <p:spPr>
          <a:xfrm>
            <a:off x="1577160" y="4673160"/>
            <a:ext cx="12740760" cy="3741840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TextBox 25"/>
          <p:cNvSpPr/>
          <p:nvPr/>
        </p:nvSpPr>
        <p:spPr>
          <a:xfrm>
            <a:off x="5899680" y="4934520"/>
            <a:ext cx="8418240" cy="3219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marL="380880" indent="-380520">
              <a:lnSpc>
                <a:spcPct val="110000"/>
              </a:lnSpc>
              <a:spcBef>
                <a:spcPts val="1199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29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студенты 4 курса бакалавриата, 5 курса специалитета, 1-2 курса магистратуры и выпускники 2022 года выпуска</a:t>
            </a:r>
            <a:endParaRPr lang="ru-RU" sz="29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1199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29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Развитые коммуникативные и аналитические навыки</a:t>
            </a:r>
            <a:endParaRPr lang="ru-RU" sz="29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1199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29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Возможность работать полный рабочий день</a:t>
            </a:r>
            <a:endParaRPr lang="ru-RU" sz="2900" b="0" strike="noStrike" spc="-1">
              <a:latin typeface="XO Oriel"/>
            </a:endParaRPr>
          </a:p>
        </p:txBody>
      </p:sp>
      <p:sp>
        <p:nvSpPr>
          <p:cNvPr id="255" name="Линия"/>
          <p:cNvSpPr/>
          <p:nvPr/>
        </p:nvSpPr>
        <p:spPr>
          <a:xfrm>
            <a:off x="5370840" y="5227200"/>
            <a:ext cx="360" cy="2633760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TextBox 25"/>
          <p:cNvSpPr/>
          <p:nvPr/>
        </p:nvSpPr>
        <p:spPr>
          <a:xfrm>
            <a:off x="2364480" y="5956920"/>
            <a:ext cx="2952000" cy="1174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1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5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Требования </a:t>
            </a:r>
            <a:r>
              <a:t/>
            </a:r>
            <a:br/>
            <a:r>
              <a:rPr lang="ru-RU" sz="35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к вам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257" name="Сквиркл"/>
          <p:cNvSpPr/>
          <p:nvPr/>
        </p:nvSpPr>
        <p:spPr>
          <a:xfrm>
            <a:off x="1577160" y="8868960"/>
            <a:ext cx="12740760" cy="3741840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TextBox 25"/>
          <p:cNvSpPr/>
          <p:nvPr/>
        </p:nvSpPr>
        <p:spPr>
          <a:xfrm>
            <a:off x="5899680" y="9539640"/>
            <a:ext cx="8418240" cy="2400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marL="380880" indent="-380520">
              <a:lnSpc>
                <a:spcPct val="110000"/>
              </a:lnSpc>
              <a:spcBef>
                <a:spcPts val="1199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29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Официальное трудоустройство</a:t>
            </a:r>
            <a:endParaRPr lang="ru-RU" sz="29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1199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29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Конкурентная зарплата</a:t>
            </a:r>
            <a:endParaRPr lang="ru-RU" sz="29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1199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29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Комплексная программа обучения</a:t>
            </a:r>
            <a:endParaRPr lang="ru-RU" sz="2900" b="0" strike="noStrike" spc="-1">
              <a:latin typeface="XO Oriel"/>
            </a:endParaRPr>
          </a:p>
          <a:p>
            <a:pPr marL="380880" indent="-380520">
              <a:lnSpc>
                <a:spcPct val="110000"/>
              </a:lnSpc>
              <a:spcBef>
                <a:spcPts val="1199"/>
              </a:spcBef>
              <a:buClr>
                <a:srgbClr val="343434"/>
              </a:buClr>
              <a:buSzPct val="90000"/>
              <a:buFont typeface="Symbol" charset="2"/>
              <a:buChar char=""/>
            </a:pPr>
            <a:r>
              <a:rPr lang="ru-RU" sz="2900" b="0" strike="noStrike" spc="-29">
                <a:solidFill>
                  <a:srgbClr val="343434"/>
                </a:solidFill>
                <a:latin typeface="VTB Group Book"/>
                <a:ea typeface="Arial"/>
              </a:rPr>
              <a:t>Полис ДМС</a:t>
            </a:r>
            <a:endParaRPr lang="ru-RU" sz="2900" b="0" strike="noStrike" spc="-1">
              <a:latin typeface="XO Oriel"/>
            </a:endParaRPr>
          </a:p>
        </p:txBody>
      </p:sp>
      <p:sp>
        <p:nvSpPr>
          <p:cNvPr id="259" name="TextBox 25"/>
          <p:cNvSpPr/>
          <p:nvPr/>
        </p:nvSpPr>
        <p:spPr>
          <a:xfrm>
            <a:off x="2364480" y="10152720"/>
            <a:ext cx="2952000" cy="1174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1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5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Мы </a:t>
            </a:r>
            <a:r>
              <a:t/>
            </a:r>
            <a:br/>
            <a:r>
              <a:rPr lang="ru-RU" sz="35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предлагаем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260" name="Линия"/>
          <p:cNvSpPr/>
          <p:nvPr/>
        </p:nvSpPr>
        <p:spPr>
          <a:xfrm>
            <a:off x="5370840" y="9423000"/>
            <a:ext cx="360" cy="2633760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Сквиркл"/>
          <p:cNvSpPr/>
          <p:nvPr/>
        </p:nvSpPr>
        <p:spPr>
          <a:xfrm>
            <a:off x="1577160" y="5074920"/>
            <a:ext cx="10317600" cy="33030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Сквиркл"/>
          <p:cNvSpPr/>
          <p:nvPr/>
        </p:nvSpPr>
        <p:spPr>
          <a:xfrm>
            <a:off x="12488760" y="5074920"/>
            <a:ext cx="10317600" cy="33030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Сквиркл"/>
          <p:cNvSpPr/>
          <p:nvPr/>
        </p:nvSpPr>
        <p:spPr>
          <a:xfrm>
            <a:off x="1567080" y="8904240"/>
            <a:ext cx="10317600" cy="33030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Сквиркл"/>
          <p:cNvSpPr/>
          <p:nvPr/>
        </p:nvSpPr>
        <p:spPr>
          <a:xfrm>
            <a:off x="12488760" y="8904240"/>
            <a:ext cx="10317600" cy="33030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Начало приема заявок"/>
          <p:cNvSpPr/>
          <p:nvPr/>
        </p:nvSpPr>
        <p:spPr>
          <a:xfrm>
            <a:off x="3900600" y="5928840"/>
            <a:ext cx="4785120" cy="694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5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Начало приема заявок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266" name="25 февраля 2020"/>
          <p:cNvSpPr/>
          <p:nvPr/>
        </p:nvSpPr>
        <p:spPr>
          <a:xfrm>
            <a:off x="3787560" y="6561360"/>
            <a:ext cx="3796200" cy="990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5000" b="0" strike="noStrike" spc="-52">
                <a:solidFill>
                  <a:srgbClr val="343434"/>
                </a:solidFill>
                <a:latin typeface="VTB Group Book"/>
                <a:ea typeface="Arial"/>
              </a:rPr>
              <a:t>2 марта 2023</a:t>
            </a:r>
            <a:endParaRPr lang="ru-RU" sz="5000" b="0" strike="noStrike" spc="-1">
              <a:latin typeface="XO Oriel"/>
            </a:endParaRPr>
          </a:p>
        </p:txBody>
      </p:sp>
      <p:sp>
        <p:nvSpPr>
          <p:cNvPr id="267" name="Продолжительность"/>
          <p:cNvSpPr/>
          <p:nvPr/>
        </p:nvSpPr>
        <p:spPr>
          <a:xfrm>
            <a:off x="14813280" y="5865120"/>
            <a:ext cx="4273920" cy="694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5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Продолжительность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268" name="12 месяцев"/>
          <p:cNvSpPr/>
          <p:nvPr/>
        </p:nvSpPr>
        <p:spPr>
          <a:xfrm>
            <a:off x="14703480" y="6561360"/>
            <a:ext cx="3294000" cy="990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5000" b="0" strike="noStrike" spc="-52">
                <a:solidFill>
                  <a:srgbClr val="343434"/>
                </a:solidFill>
                <a:latin typeface="VTB Group Book"/>
                <a:ea typeface="Arial"/>
              </a:rPr>
              <a:t>12 месяцев</a:t>
            </a:r>
            <a:endParaRPr lang="ru-RU" sz="5000" b="0" strike="noStrike" spc="-1">
              <a:latin typeface="XO Oriel"/>
            </a:endParaRPr>
          </a:p>
        </p:txBody>
      </p:sp>
      <p:sp>
        <p:nvSpPr>
          <p:cNvPr id="269" name="География"/>
          <p:cNvSpPr/>
          <p:nvPr/>
        </p:nvSpPr>
        <p:spPr>
          <a:xfrm>
            <a:off x="14771880" y="9758160"/>
            <a:ext cx="2182320" cy="694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5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География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270" name="Москва, Санкт-Петербург"/>
          <p:cNvSpPr/>
          <p:nvPr/>
        </p:nvSpPr>
        <p:spPr>
          <a:xfrm>
            <a:off x="14673240" y="10390680"/>
            <a:ext cx="7644960" cy="990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5000" b="0" strike="noStrike" spc="-52">
                <a:solidFill>
                  <a:srgbClr val="343434"/>
                </a:solidFill>
                <a:latin typeface="VTB Group Book"/>
                <a:ea typeface="Arial"/>
              </a:rPr>
              <a:t>Более 65 городов РФ</a:t>
            </a:r>
            <a:endParaRPr lang="ru-RU" sz="5000" b="0" strike="noStrike" spc="-1">
              <a:latin typeface="XO Oriel"/>
            </a:endParaRPr>
          </a:p>
        </p:txBody>
      </p:sp>
      <p:sp>
        <p:nvSpPr>
          <p:cNvPr id="271" name="Начало стажировки"/>
          <p:cNvSpPr/>
          <p:nvPr/>
        </p:nvSpPr>
        <p:spPr>
          <a:xfrm>
            <a:off x="3896280" y="9758160"/>
            <a:ext cx="4156560" cy="694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4000"/>
              </a:spcBef>
              <a:tabLst>
                <a:tab pos="0" algn="l"/>
              </a:tabLst>
            </a:pPr>
            <a:r>
              <a:rPr lang="ru-RU" sz="35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Начало стажировки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272" name="01 июля 2020"/>
          <p:cNvSpPr/>
          <p:nvPr/>
        </p:nvSpPr>
        <p:spPr>
          <a:xfrm>
            <a:off x="3776400" y="10390680"/>
            <a:ext cx="3576960" cy="990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5000" b="0" strike="noStrike" spc="-52">
                <a:solidFill>
                  <a:srgbClr val="343434"/>
                </a:solidFill>
                <a:latin typeface="VTB Group Book"/>
                <a:ea typeface="Arial"/>
              </a:rPr>
              <a:t>3 июля 2023</a:t>
            </a:r>
            <a:endParaRPr lang="ru-RU" sz="5000" b="0" strike="noStrike" spc="-1">
              <a:latin typeface="XO Oriel"/>
            </a:endParaRPr>
          </a:p>
        </p:txBody>
      </p:sp>
      <p:grpSp>
        <p:nvGrpSpPr>
          <p:cNvPr id="273" name="Группа"/>
          <p:cNvGrpSpPr/>
          <p:nvPr/>
        </p:nvGrpSpPr>
        <p:grpSpPr>
          <a:xfrm>
            <a:off x="2349720" y="5869440"/>
            <a:ext cx="712440" cy="812520"/>
            <a:chOff x="2349720" y="5869440"/>
            <a:chExt cx="712440" cy="812520"/>
          </a:xfrm>
        </p:grpSpPr>
        <p:sp>
          <p:nvSpPr>
            <p:cNvPr id="274" name="이등변 삼각형 108"/>
            <p:cNvSpPr/>
            <p:nvPr/>
          </p:nvSpPr>
          <p:spPr>
            <a:xfrm>
              <a:off x="2349720" y="5898600"/>
              <a:ext cx="712440" cy="33984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 cap="rnd">
              <a:solidFill>
                <a:srgbClr val="05367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5" name="직사각형 109"/>
            <p:cNvSpPr/>
            <p:nvPr/>
          </p:nvSpPr>
          <p:spPr>
            <a:xfrm>
              <a:off x="2436480" y="5869440"/>
              <a:ext cx="537480" cy="702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490" y="0"/>
                  </a:moveTo>
                  <a:lnTo>
                    <a:pt x="19110" y="0"/>
                  </a:lnTo>
                  <a:cubicBezTo>
                    <a:pt x="20485" y="0"/>
                    <a:pt x="21600" y="853"/>
                    <a:pt x="21600" y="1904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1904"/>
                  </a:lnTo>
                  <a:cubicBezTo>
                    <a:pt x="0" y="853"/>
                    <a:pt x="1115" y="0"/>
                    <a:pt x="249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5367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6" name="이등변 삼각형 111"/>
            <p:cNvSpPr/>
            <p:nvPr/>
          </p:nvSpPr>
          <p:spPr>
            <a:xfrm rot="5400000">
              <a:off x="2341440" y="6247080"/>
              <a:ext cx="441360" cy="424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21600"/>
                  </a:moveTo>
                  <a:lnTo>
                    <a:pt x="10696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5367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7" name="이등변 삼각형 112"/>
            <p:cNvSpPr/>
            <p:nvPr/>
          </p:nvSpPr>
          <p:spPr>
            <a:xfrm>
              <a:off x="2349720" y="6238440"/>
              <a:ext cx="712440" cy="443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5367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8" name="Straight Connector 191"/>
            <p:cNvSpPr/>
            <p:nvPr/>
          </p:nvSpPr>
          <p:spPr>
            <a:xfrm>
              <a:off x="2503800" y="6004080"/>
              <a:ext cx="270360" cy="0"/>
            </a:xfrm>
            <a:prstGeom prst="line">
              <a:avLst/>
            </a:prstGeom>
            <a:ln w="28575" cap="rnd">
              <a:solidFill>
                <a:srgbClr val="05367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9" name="Straight Connector 192"/>
            <p:cNvSpPr/>
            <p:nvPr/>
          </p:nvSpPr>
          <p:spPr>
            <a:xfrm>
              <a:off x="2503800" y="6072120"/>
              <a:ext cx="325080" cy="0"/>
            </a:xfrm>
            <a:prstGeom prst="line">
              <a:avLst/>
            </a:prstGeom>
            <a:ln w="28575" cap="rnd">
              <a:solidFill>
                <a:srgbClr val="05367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0" name="Straight Connector 193"/>
            <p:cNvSpPr/>
            <p:nvPr/>
          </p:nvSpPr>
          <p:spPr>
            <a:xfrm>
              <a:off x="2503800" y="6140160"/>
              <a:ext cx="270360" cy="0"/>
            </a:xfrm>
            <a:prstGeom prst="line">
              <a:avLst/>
            </a:prstGeom>
            <a:ln w="28575" cap="rnd">
              <a:solidFill>
                <a:srgbClr val="05367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1" name="Straight Connector 194"/>
            <p:cNvSpPr/>
            <p:nvPr/>
          </p:nvSpPr>
          <p:spPr>
            <a:xfrm>
              <a:off x="2503800" y="6207840"/>
              <a:ext cx="406440" cy="0"/>
            </a:xfrm>
            <a:prstGeom prst="line">
              <a:avLst/>
            </a:prstGeom>
            <a:ln w="28575" cap="rnd">
              <a:solidFill>
                <a:srgbClr val="05367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82" name="Группа"/>
          <p:cNvGrpSpPr/>
          <p:nvPr/>
        </p:nvGrpSpPr>
        <p:grpSpPr>
          <a:xfrm>
            <a:off x="13193640" y="5869440"/>
            <a:ext cx="849960" cy="812520"/>
            <a:chOff x="13193640" y="5869440"/>
            <a:chExt cx="849960" cy="812520"/>
          </a:xfrm>
        </p:grpSpPr>
        <p:sp>
          <p:nvSpPr>
            <p:cNvPr id="283" name="Freeform 41"/>
            <p:cNvSpPr/>
            <p:nvPr/>
          </p:nvSpPr>
          <p:spPr>
            <a:xfrm>
              <a:off x="13193640" y="5869440"/>
              <a:ext cx="849960" cy="812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9749" y="770"/>
                  </a:moveTo>
                  <a:cubicBezTo>
                    <a:pt x="18612" y="770"/>
                    <a:pt x="18612" y="770"/>
                    <a:pt x="18612" y="770"/>
                  </a:cubicBezTo>
                  <a:cubicBezTo>
                    <a:pt x="18612" y="363"/>
                    <a:pt x="18612" y="363"/>
                    <a:pt x="18612" y="363"/>
                  </a:cubicBezTo>
                  <a:cubicBezTo>
                    <a:pt x="18612" y="166"/>
                    <a:pt x="18452" y="0"/>
                    <a:pt x="18262" y="0"/>
                  </a:cubicBezTo>
                  <a:cubicBezTo>
                    <a:pt x="18073" y="0"/>
                    <a:pt x="17913" y="166"/>
                    <a:pt x="17913" y="363"/>
                  </a:cubicBezTo>
                  <a:cubicBezTo>
                    <a:pt x="17913" y="770"/>
                    <a:pt x="17913" y="770"/>
                    <a:pt x="17913" y="770"/>
                  </a:cubicBezTo>
                  <a:cubicBezTo>
                    <a:pt x="16747" y="770"/>
                    <a:pt x="16747" y="770"/>
                    <a:pt x="16747" y="770"/>
                  </a:cubicBezTo>
                  <a:cubicBezTo>
                    <a:pt x="16747" y="363"/>
                    <a:pt x="16747" y="363"/>
                    <a:pt x="16747" y="363"/>
                  </a:cubicBezTo>
                  <a:cubicBezTo>
                    <a:pt x="16747" y="166"/>
                    <a:pt x="16586" y="0"/>
                    <a:pt x="16397" y="0"/>
                  </a:cubicBezTo>
                  <a:cubicBezTo>
                    <a:pt x="16207" y="0"/>
                    <a:pt x="16047" y="166"/>
                    <a:pt x="16047" y="363"/>
                  </a:cubicBezTo>
                  <a:cubicBezTo>
                    <a:pt x="16047" y="770"/>
                    <a:pt x="16047" y="770"/>
                    <a:pt x="16047" y="770"/>
                  </a:cubicBezTo>
                  <a:cubicBezTo>
                    <a:pt x="14881" y="770"/>
                    <a:pt x="14881" y="770"/>
                    <a:pt x="14881" y="770"/>
                  </a:cubicBezTo>
                  <a:cubicBezTo>
                    <a:pt x="14881" y="363"/>
                    <a:pt x="14881" y="363"/>
                    <a:pt x="14881" y="363"/>
                  </a:cubicBezTo>
                  <a:cubicBezTo>
                    <a:pt x="14881" y="166"/>
                    <a:pt x="14721" y="0"/>
                    <a:pt x="14531" y="0"/>
                  </a:cubicBezTo>
                  <a:cubicBezTo>
                    <a:pt x="14342" y="0"/>
                    <a:pt x="14181" y="166"/>
                    <a:pt x="14181" y="363"/>
                  </a:cubicBezTo>
                  <a:cubicBezTo>
                    <a:pt x="14181" y="770"/>
                    <a:pt x="14181" y="770"/>
                    <a:pt x="14181" y="770"/>
                  </a:cubicBezTo>
                  <a:cubicBezTo>
                    <a:pt x="13015" y="770"/>
                    <a:pt x="13015" y="770"/>
                    <a:pt x="13015" y="770"/>
                  </a:cubicBezTo>
                  <a:cubicBezTo>
                    <a:pt x="13015" y="363"/>
                    <a:pt x="13015" y="363"/>
                    <a:pt x="13015" y="363"/>
                  </a:cubicBezTo>
                  <a:cubicBezTo>
                    <a:pt x="13015" y="166"/>
                    <a:pt x="12855" y="0"/>
                    <a:pt x="12666" y="0"/>
                  </a:cubicBezTo>
                  <a:cubicBezTo>
                    <a:pt x="12476" y="0"/>
                    <a:pt x="12316" y="166"/>
                    <a:pt x="12316" y="363"/>
                  </a:cubicBezTo>
                  <a:cubicBezTo>
                    <a:pt x="12316" y="770"/>
                    <a:pt x="12316" y="770"/>
                    <a:pt x="12316" y="770"/>
                  </a:cubicBezTo>
                  <a:cubicBezTo>
                    <a:pt x="11150" y="770"/>
                    <a:pt x="11150" y="770"/>
                    <a:pt x="11150" y="770"/>
                  </a:cubicBezTo>
                  <a:cubicBezTo>
                    <a:pt x="11150" y="363"/>
                    <a:pt x="11150" y="363"/>
                    <a:pt x="11150" y="363"/>
                  </a:cubicBezTo>
                  <a:cubicBezTo>
                    <a:pt x="11150" y="166"/>
                    <a:pt x="10989" y="0"/>
                    <a:pt x="10800" y="0"/>
                  </a:cubicBezTo>
                  <a:cubicBezTo>
                    <a:pt x="10611" y="0"/>
                    <a:pt x="10450" y="166"/>
                    <a:pt x="10450" y="363"/>
                  </a:cubicBezTo>
                  <a:cubicBezTo>
                    <a:pt x="10450" y="770"/>
                    <a:pt x="10450" y="770"/>
                    <a:pt x="10450" y="770"/>
                  </a:cubicBezTo>
                  <a:cubicBezTo>
                    <a:pt x="9284" y="770"/>
                    <a:pt x="9284" y="770"/>
                    <a:pt x="9284" y="770"/>
                  </a:cubicBezTo>
                  <a:cubicBezTo>
                    <a:pt x="9284" y="363"/>
                    <a:pt x="9284" y="363"/>
                    <a:pt x="9284" y="363"/>
                  </a:cubicBezTo>
                  <a:cubicBezTo>
                    <a:pt x="9284" y="166"/>
                    <a:pt x="9124" y="0"/>
                    <a:pt x="8934" y="0"/>
                  </a:cubicBezTo>
                  <a:cubicBezTo>
                    <a:pt x="8745" y="0"/>
                    <a:pt x="8585" y="166"/>
                    <a:pt x="8585" y="363"/>
                  </a:cubicBezTo>
                  <a:cubicBezTo>
                    <a:pt x="8585" y="770"/>
                    <a:pt x="8585" y="770"/>
                    <a:pt x="8585" y="770"/>
                  </a:cubicBezTo>
                  <a:cubicBezTo>
                    <a:pt x="7419" y="770"/>
                    <a:pt x="7419" y="770"/>
                    <a:pt x="7419" y="770"/>
                  </a:cubicBezTo>
                  <a:cubicBezTo>
                    <a:pt x="7419" y="363"/>
                    <a:pt x="7419" y="363"/>
                    <a:pt x="7419" y="363"/>
                  </a:cubicBezTo>
                  <a:cubicBezTo>
                    <a:pt x="7419" y="166"/>
                    <a:pt x="7258" y="0"/>
                    <a:pt x="7069" y="0"/>
                  </a:cubicBezTo>
                  <a:cubicBezTo>
                    <a:pt x="6879" y="0"/>
                    <a:pt x="6719" y="166"/>
                    <a:pt x="6719" y="363"/>
                  </a:cubicBezTo>
                  <a:cubicBezTo>
                    <a:pt x="6719" y="770"/>
                    <a:pt x="6719" y="770"/>
                    <a:pt x="6719" y="770"/>
                  </a:cubicBezTo>
                  <a:cubicBezTo>
                    <a:pt x="5553" y="770"/>
                    <a:pt x="5553" y="770"/>
                    <a:pt x="5553" y="770"/>
                  </a:cubicBezTo>
                  <a:cubicBezTo>
                    <a:pt x="5553" y="363"/>
                    <a:pt x="5553" y="363"/>
                    <a:pt x="5553" y="363"/>
                  </a:cubicBezTo>
                  <a:cubicBezTo>
                    <a:pt x="5553" y="166"/>
                    <a:pt x="5393" y="0"/>
                    <a:pt x="5203" y="0"/>
                  </a:cubicBezTo>
                  <a:cubicBezTo>
                    <a:pt x="5014" y="0"/>
                    <a:pt x="4853" y="166"/>
                    <a:pt x="4853" y="363"/>
                  </a:cubicBezTo>
                  <a:cubicBezTo>
                    <a:pt x="4853" y="770"/>
                    <a:pt x="4853" y="770"/>
                    <a:pt x="4853" y="770"/>
                  </a:cubicBezTo>
                  <a:cubicBezTo>
                    <a:pt x="3687" y="770"/>
                    <a:pt x="3687" y="770"/>
                    <a:pt x="3687" y="770"/>
                  </a:cubicBezTo>
                  <a:cubicBezTo>
                    <a:pt x="3687" y="363"/>
                    <a:pt x="3687" y="363"/>
                    <a:pt x="3687" y="363"/>
                  </a:cubicBezTo>
                  <a:cubicBezTo>
                    <a:pt x="3687" y="166"/>
                    <a:pt x="3527" y="0"/>
                    <a:pt x="3338" y="0"/>
                  </a:cubicBezTo>
                  <a:cubicBezTo>
                    <a:pt x="3148" y="0"/>
                    <a:pt x="2988" y="166"/>
                    <a:pt x="2988" y="363"/>
                  </a:cubicBezTo>
                  <a:cubicBezTo>
                    <a:pt x="2988" y="770"/>
                    <a:pt x="2988" y="770"/>
                    <a:pt x="2988" y="770"/>
                  </a:cubicBezTo>
                  <a:cubicBezTo>
                    <a:pt x="1836" y="770"/>
                    <a:pt x="1836" y="770"/>
                    <a:pt x="1836" y="770"/>
                  </a:cubicBezTo>
                  <a:cubicBezTo>
                    <a:pt x="831" y="770"/>
                    <a:pt x="0" y="1631"/>
                    <a:pt x="0" y="2689"/>
                  </a:cubicBezTo>
                  <a:cubicBezTo>
                    <a:pt x="0" y="16600"/>
                    <a:pt x="0" y="16600"/>
                    <a:pt x="0" y="16600"/>
                  </a:cubicBezTo>
                  <a:cubicBezTo>
                    <a:pt x="0" y="17658"/>
                    <a:pt x="831" y="18519"/>
                    <a:pt x="1836" y="18519"/>
                  </a:cubicBezTo>
                  <a:cubicBezTo>
                    <a:pt x="5859" y="18519"/>
                    <a:pt x="5859" y="18519"/>
                    <a:pt x="5859" y="18519"/>
                  </a:cubicBezTo>
                  <a:cubicBezTo>
                    <a:pt x="6792" y="20346"/>
                    <a:pt x="8657" y="21600"/>
                    <a:pt x="10800" y="21600"/>
                  </a:cubicBezTo>
                  <a:cubicBezTo>
                    <a:pt x="12943" y="21600"/>
                    <a:pt x="14794" y="20346"/>
                    <a:pt x="15726" y="18519"/>
                  </a:cubicBezTo>
                  <a:cubicBezTo>
                    <a:pt x="19749" y="18519"/>
                    <a:pt x="19749" y="18519"/>
                    <a:pt x="19749" y="18519"/>
                  </a:cubicBezTo>
                  <a:cubicBezTo>
                    <a:pt x="20769" y="18519"/>
                    <a:pt x="21600" y="17658"/>
                    <a:pt x="21600" y="16600"/>
                  </a:cubicBezTo>
                  <a:cubicBezTo>
                    <a:pt x="21600" y="2689"/>
                    <a:pt x="21600" y="2689"/>
                    <a:pt x="21600" y="2689"/>
                  </a:cubicBezTo>
                  <a:cubicBezTo>
                    <a:pt x="21600" y="1631"/>
                    <a:pt x="20769" y="770"/>
                    <a:pt x="19749" y="770"/>
                  </a:cubicBezTo>
                  <a:close/>
                  <a:moveTo>
                    <a:pt x="1836" y="1495"/>
                  </a:moveTo>
                  <a:cubicBezTo>
                    <a:pt x="2988" y="1495"/>
                    <a:pt x="2988" y="1495"/>
                    <a:pt x="2988" y="1495"/>
                  </a:cubicBezTo>
                  <a:cubicBezTo>
                    <a:pt x="2988" y="1903"/>
                    <a:pt x="2988" y="1903"/>
                    <a:pt x="2988" y="1903"/>
                  </a:cubicBezTo>
                  <a:cubicBezTo>
                    <a:pt x="2988" y="2115"/>
                    <a:pt x="3148" y="2266"/>
                    <a:pt x="3338" y="2266"/>
                  </a:cubicBezTo>
                  <a:cubicBezTo>
                    <a:pt x="3527" y="2266"/>
                    <a:pt x="3687" y="2115"/>
                    <a:pt x="3687" y="1903"/>
                  </a:cubicBezTo>
                  <a:cubicBezTo>
                    <a:pt x="3687" y="1495"/>
                    <a:pt x="3687" y="1495"/>
                    <a:pt x="3687" y="1495"/>
                  </a:cubicBezTo>
                  <a:cubicBezTo>
                    <a:pt x="4853" y="1495"/>
                    <a:pt x="4853" y="1495"/>
                    <a:pt x="4853" y="1495"/>
                  </a:cubicBezTo>
                  <a:cubicBezTo>
                    <a:pt x="4853" y="1903"/>
                    <a:pt x="4853" y="1903"/>
                    <a:pt x="4853" y="1903"/>
                  </a:cubicBezTo>
                  <a:cubicBezTo>
                    <a:pt x="4853" y="2115"/>
                    <a:pt x="5014" y="2266"/>
                    <a:pt x="5203" y="2266"/>
                  </a:cubicBezTo>
                  <a:cubicBezTo>
                    <a:pt x="5393" y="2266"/>
                    <a:pt x="5553" y="2115"/>
                    <a:pt x="5553" y="1903"/>
                  </a:cubicBezTo>
                  <a:cubicBezTo>
                    <a:pt x="5553" y="1495"/>
                    <a:pt x="5553" y="1495"/>
                    <a:pt x="5553" y="1495"/>
                  </a:cubicBezTo>
                  <a:cubicBezTo>
                    <a:pt x="6719" y="1495"/>
                    <a:pt x="6719" y="1495"/>
                    <a:pt x="6719" y="1495"/>
                  </a:cubicBezTo>
                  <a:cubicBezTo>
                    <a:pt x="6719" y="1903"/>
                    <a:pt x="6719" y="1903"/>
                    <a:pt x="6719" y="1903"/>
                  </a:cubicBezTo>
                  <a:cubicBezTo>
                    <a:pt x="6719" y="2115"/>
                    <a:pt x="6879" y="2266"/>
                    <a:pt x="7069" y="2266"/>
                  </a:cubicBezTo>
                  <a:cubicBezTo>
                    <a:pt x="7258" y="2266"/>
                    <a:pt x="7419" y="2115"/>
                    <a:pt x="7419" y="1903"/>
                  </a:cubicBezTo>
                  <a:cubicBezTo>
                    <a:pt x="7419" y="1495"/>
                    <a:pt x="7419" y="1495"/>
                    <a:pt x="7419" y="1495"/>
                  </a:cubicBezTo>
                  <a:cubicBezTo>
                    <a:pt x="8585" y="1495"/>
                    <a:pt x="8585" y="1495"/>
                    <a:pt x="8585" y="1495"/>
                  </a:cubicBezTo>
                  <a:cubicBezTo>
                    <a:pt x="8585" y="1903"/>
                    <a:pt x="8585" y="1903"/>
                    <a:pt x="8585" y="1903"/>
                  </a:cubicBezTo>
                  <a:cubicBezTo>
                    <a:pt x="8585" y="2115"/>
                    <a:pt x="8745" y="2266"/>
                    <a:pt x="8934" y="2266"/>
                  </a:cubicBezTo>
                  <a:cubicBezTo>
                    <a:pt x="9124" y="2266"/>
                    <a:pt x="9284" y="2115"/>
                    <a:pt x="9284" y="1903"/>
                  </a:cubicBezTo>
                  <a:cubicBezTo>
                    <a:pt x="9284" y="1495"/>
                    <a:pt x="9284" y="1495"/>
                    <a:pt x="9284" y="1495"/>
                  </a:cubicBezTo>
                  <a:cubicBezTo>
                    <a:pt x="10450" y="1495"/>
                    <a:pt x="10450" y="1495"/>
                    <a:pt x="10450" y="1495"/>
                  </a:cubicBezTo>
                  <a:cubicBezTo>
                    <a:pt x="10450" y="1903"/>
                    <a:pt x="10450" y="1903"/>
                    <a:pt x="10450" y="1903"/>
                  </a:cubicBezTo>
                  <a:cubicBezTo>
                    <a:pt x="10450" y="2115"/>
                    <a:pt x="10611" y="2266"/>
                    <a:pt x="10800" y="2266"/>
                  </a:cubicBezTo>
                  <a:cubicBezTo>
                    <a:pt x="10989" y="2266"/>
                    <a:pt x="11150" y="2115"/>
                    <a:pt x="11150" y="1903"/>
                  </a:cubicBezTo>
                  <a:cubicBezTo>
                    <a:pt x="11150" y="1495"/>
                    <a:pt x="11150" y="1495"/>
                    <a:pt x="11150" y="1495"/>
                  </a:cubicBezTo>
                  <a:cubicBezTo>
                    <a:pt x="12316" y="1495"/>
                    <a:pt x="12316" y="1495"/>
                    <a:pt x="12316" y="1495"/>
                  </a:cubicBezTo>
                  <a:cubicBezTo>
                    <a:pt x="12316" y="1903"/>
                    <a:pt x="12316" y="1903"/>
                    <a:pt x="12316" y="1903"/>
                  </a:cubicBezTo>
                  <a:cubicBezTo>
                    <a:pt x="12316" y="2115"/>
                    <a:pt x="12476" y="2266"/>
                    <a:pt x="12666" y="2266"/>
                  </a:cubicBezTo>
                  <a:cubicBezTo>
                    <a:pt x="12855" y="2266"/>
                    <a:pt x="13015" y="2115"/>
                    <a:pt x="13015" y="1903"/>
                  </a:cubicBezTo>
                  <a:cubicBezTo>
                    <a:pt x="13015" y="1495"/>
                    <a:pt x="13015" y="1495"/>
                    <a:pt x="13015" y="1495"/>
                  </a:cubicBezTo>
                  <a:cubicBezTo>
                    <a:pt x="14181" y="1495"/>
                    <a:pt x="14181" y="1495"/>
                    <a:pt x="14181" y="1495"/>
                  </a:cubicBezTo>
                  <a:cubicBezTo>
                    <a:pt x="14181" y="1903"/>
                    <a:pt x="14181" y="1903"/>
                    <a:pt x="14181" y="1903"/>
                  </a:cubicBezTo>
                  <a:cubicBezTo>
                    <a:pt x="14181" y="2115"/>
                    <a:pt x="14342" y="2266"/>
                    <a:pt x="14531" y="2266"/>
                  </a:cubicBezTo>
                  <a:cubicBezTo>
                    <a:pt x="14721" y="2266"/>
                    <a:pt x="14881" y="2115"/>
                    <a:pt x="14881" y="1903"/>
                  </a:cubicBezTo>
                  <a:cubicBezTo>
                    <a:pt x="14881" y="1495"/>
                    <a:pt x="14881" y="1495"/>
                    <a:pt x="14881" y="1495"/>
                  </a:cubicBezTo>
                  <a:cubicBezTo>
                    <a:pt x="16047" y="1495"/>
                    <a:pt x="16047" y="1495"/>
                    <a:pt x="16047" y="1495"/>
                  </a:cubicBezTo>
                  <a:cubicBezTo>
                    <a:pt x="16047" y="1903"/>
                    <a:pt x="16047" y="1903"/>
                    <a:pt x="16047" y="1903"/>
                  </a:cubicBezTo>
                  <a:cubicBezTo>
                    <a:pt x="16047" y="2115"/>
                    <a:pt x="16207" y="2266"/>
                    <a:pt x="16397" y="2266"/>
                  </a:cubicBezTo>
                  <a:cubicBezTo>
                    <a:pt x="16586" y="2266"/>
                    <a:pt x="16747" y="2115"/>
                    <a:pt x="16747" y="1903"/>
                  </a:cubicBezTo>
                  <a:cubicBezTo>
                    <a:pt x="16747" y="1495"/>
                    <a:pt x="16747" y="1495"/>
                    <a:pt x="16747" y="1495"/>
                  </a:cubicBezTo>
                  <a:cubicBezTo>
                    <a:pt x="17913" y="1495"/>
                    <a:pt x="17913" y="1495"/>
                    <a:pt x="17913" y="1495"/>
                  </a:cubicBezTo>
                  <a:cubicBezTo>
                    <a:pt x="17913" y="1903"/>
                    <a:pt x="17913" y="1903"/>
                    <a:pt x="17913" y="1903"/>
                  </a:cubicBezTo>
                  <a:cubicBezTo>
                    <a:pt x="17913" y="2115"/>
                    <a:pt x="18073" y="2266"/>
                    <a:pt x="18262" y="2266"/>
                  </a:cubicBezTo>
                  <a:cubicBezTo>
                    <a:pt x="18452" y="2266"/>
                    <a:pt x="18612" y="2115"/>
                    <a:pt x="18612" y="1903"/>
                  </a:cubicBezTo>
                  <a:cubicBezTo>
                    <a:pt x="18612" y="1495"/>
                    <a:pt x="18612" y="1495"/>
                    <a:pt x="18612" y="1495"/>
                  </a:cubicBezTo>
                  <a:cubicBezTo>
                    <a:pt x="19749" y="1495"/>
                    <a:pt x="19749" y="1495"/>
                    <a:pt x="19749" y="1495"/>
                  </a:cubicBezTo>
                  <a:cubicBezTo>
                    <a:pt x="20376" y="1495"/>
                    <a:pt x="20900" y="2024"/>
                    <a:pt x="20900" y="2689"/>
                  </a:cubicBezTo>
                  <a:cubicBezTo>
                    <a:pt x="20900" y="3097"/>
                    <a:pt x="20900" y="3097"/>
                    <a:pt x="20900" y="3097"/>
                  </a:cubicBezTo>
                  <a:cubicBezTo>
                    <a:pt x="700" y="3097"/>
                    <a:pt x="700" y="3097"/>
                    <a:pt x="700" y="3097"/>
                  </a:cubicBezTo>
                  <a:cubicBezTo>
                    <a:pt x="700" y="2689"/>
                    <a:pt x="700" y="2689"/>
                    <a:pt x="700" y="2689"/>
                  </a:cubicBezTo>
                  <a:cubicBezTo>
                    <a:pt x="700" y="2024"/>
                    <a:pt x="1210" y="1495"/>
                    <a:pt x="1836" y="1495"/>
                  </a:cubicBezTo>
                  <a:close/>
                  <a:moveTo>
                    <a:pt x="11150" y="20875"/>
                  </a:moveTo>
                  <a:cubicBezTo>
                    <a:pt x="11150" y="20090"/>
                    <a:pt x="11150" y="20090"/>
                    <a:pt x="11150" y="20090"/>
                  </a:cubicBezTo>
                  <a:cubicBezTo>
                    <a:pt x="11150" y="19878"/>
                    <a:pt x="10989" y="19727"/>
                    <a:pt x="10800" y="19727"/>
                  </a:cubicBezTo>
                  <a:cubicBezTo>
                    <a:pt x="10611" y="19727"/>
                    <a:pt x="10450" y="19878"/>
                    <a:pt x="10450" y="20090"/>
                  </a:cubicBezTo>
                  <a:cubicBezTo>
                    <a:pt x="10450" y="20875"/>
                    <a:pt x="10450" y="20875"/>
                    <a:pt x="10450" y="20875"/>
                  </a:cubicBezTo>
                  <a:cubicBezTo>
                    <a:pt x="8045" y="20694"/>
                    <a:pt x="6107" y="18685"/>
                    <a:pt x="5932" y="16192"/>
                  </a:cubicBezTo>
                  <a:cubicBezTo>
                    <a:pt x="6690" y="16192"/>
                    <a:pt x="6690" y="16192"/>
                    <a:pt x="6690" y="16192"/>
                  </a:cubicBezTo>
                  <a:cubicBezTo>
                    <a:pt x="6879" y="16192"/>
                    <a:pt x="7040" y="16026"/>
                    <a:pt x="7040" y="15830"/>
                  </a:cubicBezTo>
                  <a:cubicBezTo>
                    <a:pt x="7040" y="15634"/>
                    <a:pt x="6879" y="15467"/>
                    <a:pt x="6690" y="15467"/>
                  </a:cubicBezTo>
                  <a:cubicBezTo>
                    <a:pt x="5932" y="15467"/>
                    <a:pt x="5932" y="15467"/>
                    <a:pt x="5932" y="15467"/>
                  </a:cubicBezTo>
                  <a:cubicBezTo>
                    <a:pt x="6107" y="12975"/>
                    <a:pt x="8045" y="10966"/>
                    <a:pt x="10450" y="10785"/>
                  </a:cubicBezTo>
                  <a:cubicBezTo>
                    <a:pt x="10450" y="11570"/>
                    <a:pt x="10450" y="11570"/>
                    <a:pt x="10450" y="11570"/>
                  </a:cubicBezTo>
                  <a:cubicBezTo>
                    <a:pt x="10450" y="11782"/>
                    <a:pt x="10611" y="11933"/>
                    <a:pt x="10800" y="11933"/>
                  </a:cubicBezTo>
                  <a:cubicBezTo>
                    <a:pt x="10989" y="11933"/>
                    <a:pt x="11150" y="11782"/>
                    <a:pt x="11150" y="11570"/>
                  </a:cubicBezTo>
                  <a:cubicBezTo>
                    <a:pt x="11150" y="10785"/>
                    <a:pt x="11150" y="10785"/>
                    <a:pt x="11150" y="10785"/>
                  </a:cubicBezTo>
                  <a:cubicBezTo>
                    <a:pt x="13555" y="10966"/>
                    <a:pt x="15493" y="12975"/>
                    <a:pt x="15653" y="15467"/>
                  </a:cubicBezTo>
                  <a:cubicBezTo>
                    <a:pt x="15653" y="15467"/>
                    <a:pt x="15653" y="15467"/>
                    <a:pt x="15653" y="15467"/>
                  </a:cubicBezTo>
                  <a:cubicBezTo>
                    <a:pt x="14896" y="15467"/>
                    <a:pt x="14896" y="15467"/>
                    <a:pt x="14896" y="15467"/>
                  </a:cubicBezTo>
                  <a:cubicBezTo>
                    <a:pt x="14706" y="15467"/>
                    <a:pt x="14546" y="15634"/>
                    <a:pt x="14546" y="15830"/>
                  </a:cubicBezTo>
                  <a:cubicBezTo>
                    <a:pt x="14546" y="16026"/>
                    <a:pt x="14706" y="16192"/>
                    <a:pt x="14896" y="16192"/>
                  </a:cubicBezTo>
                  <a:cubicBezTo>
                    <a:pt x="15653" y="16192"/>
                    <a:pt x="15653" y="16192"/>
                    <a:pt x="15653" y="16192"/>
                  </a:cubicBezTo>
                  <a:cubicBezTo>
                    <a:pt x="15653" y="16192"/>
                    <a:pt x="15653" y="16192"/>
                    <a:pt x="15653" y="16192"/>
                  </a:cubicBezTo>
                  <a:cubicBezTo>
                    <a:pt x="15493" y="18685"/>
                    <a:pt x="13555" y="20694"/>
                    <a:pt x="11150" y="20875"/>
                  </a:cubicBezTo>
                  <a:close/>
                  <a:moveTo>
                    <a:pt x="19749" y="17794"/>
                  </a:moveTo>
                  <a:cubicBezTo>
                    <a:pt x="16047" y="17794"/>
                    <a:pt x="16047" y="17794"/>
                    <a:pt x="16047" y="17794"/>
                  </a:cubicBezTo>
                  <a:cubicBezTo>
                    <a:pt x="16251" y="17174"/>
                    <a:pt x="16368" y="16510"/>
                    <a:pt x="16368" y="15830"/>
                  </a:cubicBezTo>
                  <a:cubicBezTo>
                    <a:pt x="16368" y="14848"/>
                    <a:pt x="16134" y="13912"/>
                    <a:pt x="15712" y="13096"/>
                  </a:cubicBezTo>
                  <a:cubicBezTo>
                    <a:pt x="16018" y="13096"/>
                    <a:pt x="16018" y="13096"/>
                    <a:pt x="16018" y="13096"/>
                  </a:cubicBezTo>
                  <a:cubicBezTo>
                    <a:pt x="16207" y="13096"/>
                    <a:pt x="16368" y="12930"/>
                    <a:pt x="16368" y="12733"/>
                  </a:cubicBezTo>
                  <a:cubicBezTo>
                    <a:pt x="16368" y="12537"/>
                    <a:pt x="16207" y="12371"/>
                    <a:pt x="16018" y="12371"/>
                  </a:cubicBezTo>
                  <a:cubicBezTo>
                    <a:pt x="15274" y="12371"/>
                    <a:pt x="15274" y="12371"/>
                    <a:pt x="15274" y="12371"/>
                  </a:cubicBezTo>
                  <a:cubicBezTo>
                    <a:pt x="15274" y="12371"/>
                    <a:pt x="15260" y="12371"/>
                    <a:pt x="15260" y="12371"/>
                  </a:cubicBezTo>
                  <a:cubicBezTo>
                    <a:pt x="14240" y="10966"/>
                    <a:pt x="12622" y="10060"/>
                    <a:pt x="10800" y="10060"/>
                  </a:cubicBezTo>
                  <a:cubicBezTo>
                    <a:pt x="8978" y="10060"/>
                    <a:pt x="7346" y="10966"/>
                    <a:pt x="6340" y="12371"/>
                  </a:cubicBezTo>
                  <a:cubicBezTo>
                    <a:pt x="6326" y="12371"/>
                    <a:pt x="6326" y="12371"/>
                    <a:pt x="6326" y="12371"/>
                  </a:cubicBezTo>
                  <a:cubicBezTo>
                    <a:pt x="5568" y="12371"/>
                    <a:pt x="5568" y="12371"/>
                    <a:pt x="5568" y="12371"/>
                  </a:cubicBezTo>
                  <a:cubicBezTo>
                    <a:pt x="5378" y="12371"/>
                    <a:pt x="5218" y="12537"/>
                    <a:pt x="5218" y="12733"/>
                  </a:cubicBezTo>
                  <a:cubicBezTo>
                    <a:pt x="5218" y="12930"/>
                    <a:pt x="5378" y="13096"/>
                    <a:pt x="5568" y="13096"/>
                  </a:cubicBezTo>
                  <a:cubicBezTo>
                    <a:pt x="5888" y="13096"/>
                    <a:pt x="5888" y="13096"/>
                    <a:pt x="5888" y="13096"/>
                  </a:cubicBezTo>
                  <a:cubicBezTo>
                    <a:pt x="5466" y="13912"/>
                    <a:pt x="5218" y="14848"/>
                    <a:pt x="5218" y="15830"/>
                  </a:cubicBezTo>
                  <a:cubicBezTo>
                    <a:pt x="5218" y="16510"/>
                    <a:pt x="5334" y="17174"/>
                    <a:pt x="5553" y="17794"/>
                  </a:cubicBezTo>
                  <a:cubicBezTo>
                    <a:pt x="1836" y="17794"/>
                    <a:pt x="1836" y="17794"/>
                    <a:pt x="1836" y="17794"/>
                  </a:cubicBezTo>
                  <a:cubicBezTo>
                    <a:pt x="1210" y="17794"/>
                    <a:pt x="700" y="17250"/>
                    <a:pt x="700" y="16600"/>
                  </a:cubicBezTo>
                  <a:cubicBezTo>
                    <a:pt x="700" y="3822"/>
                    <a:pt x="700" y="3822"/>
                    <a:pt x="700" y="3822"/>
                  </a:cubicBezTo>
                  <a:cubicBezTo>
                    <a:pt x="20900" y="3822"/>
                    <a:pt x="20900" y="3822"/>
                    <a:pt x="20900" y="3822"/>
                  </a:cubicBezTo>
                  <a:cubicBezTo>
                    <a:pt x="20900" y="16600"/>
                    <a:pt x="20900" y="16600"/>
                    <a:pt x="20900" y="16600"/>
                  </a:cubicBezTo>
                  <a:cubicBezTo>
                    <a:pt x="20900" y="17250"/>
                    <a:pt x="20376" y="17794"/>
                    <a:pt x="19749" y="17794"/>
                  </a:cubicBezTo>
                  <a:close/>
                  <a:moveTo>
                    <a:pt x="19749" y="17794"/>
                  </a:moveTo>
                  <a:cubicBezTo>
                    <a:pt x="19749" y="17794"/>
                    <a:pt x="19749" y="17794"/>
                    <a:pt x="19749" y="17794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4" name="Freeform 42"/>
            <p:cNvSpPr/>
            <p:nvPr/>
          </p:nvSpPr>
          <p:spPr>
            <a:xfrm>
              <a:off x="13398840" y="6188760"/>
              <a:ext cx="8640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67" y="0"/>
                  </a:moveTo>
                  <a:cubicBezTo>
                    <a:pt x="3433" y="0"/>
                    <a:pt x="3433" y="0"/>
                    <a:pt x="3433" y="0"/>
                  </a:cubicBezTo>
                  <a:cubicBezTo>
                    <a:pt x="1574" y="0"/>
                    <a:pt x="0" y="4950"/>
                    <a:pt x="0" y="10800"/>
                  </a:cubicBezTo>
                  <a:cubicBezTo>
                    <a:pt x="0" y="16650"/>
                    <a:pt x="1574" y="21600"/>
                    <a:pt x="3433" y="21600"/>
                  </a:cubicBezTo>
                  <a:cubicBezTo>
                    <a:pt x="18167" y="21600"/>
                    <a:pt x="18167" y="21600"/>
                    <a:pt x="18167" y="21600"/>
                  </a:cubicBezTo>
                  <a:cubicBezTo>
                    <a:pt x="20026" y="21600"/>
                    <a:pt x="21600" y="16650"/>
                    <a:pt x="21600" y="10800"/>
                  </a:cubicBezTo>
                  <a:cubicBezTo>
                    <a:pt x="21600" y="4950"/>
                    <a:pt x="20026" y="0"/>
                    <a:pt x="18167" y="0"/>
                  </a:cubicBezTo>
                  <a:close/>
                  <a:moveTo>
                    <a:pt x="18167" y="0"/>
                  </a:moveTo>
                  <a:cubicBezTo>
                    <a:pt x="18167" y="0"/>
                    <a:pt x="18167" y="0"/>
                    <a:pt x="18167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5" name="Freeform 43"/>
            <p:cNvSpPr/>
            <p:nvPr/>
          </p:nvSpPr>
          <p:spPr>
            <a:xfrm>
              <a:off x="13281840" y="618876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6" name="Freeform 44"/>
            <p:cNvSpPr/>
            <p:nvPr/>
          </p:nvSpPr>
          <p:spPr>
            <a:xfrm>
              <a:off x="13516560" y="6188760"/>
              <a:ext cx="8640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67" y="0"/>
                  </a:moveTo>
                  <a:cubicBezTo>
                    <a:pt x="3433" y="0"/>
                    <a:pt x="3433" y="0"/>
                    <a:pt x="3433" y="0"/>
                  </a:cubicBezTo>
                  <a:cubicBezTo>
                    <a:pt x="1574" y="0"/>
                    <a:pt x="0" y="4950"/>
                    <a:pt x="0" y="10800"/>
                  </a:cubicBezTo>
                  <a:cubicBezTo>
                    <a:pt x="0" y="16650"/>
                    <a:pt x="1574" y="21600"/>
                    <a:pt x="3433" y="21600"/>
                  </a:cubicBezTo>
                  <a:cubicBezTo>
                    <a:pt x="18167" y="21600"/>
                    <a:pt x="18167" y="21600"/>
                    <a:pt x="18167" y="21600"/>
                  </a:cubicBezTo>
                  <a:cubicBezTo>
                    <a:pt x="20026" y="21600"/>
                    <a:pt x="21600" y="16650"/>
                    <a:pt x="21600" y="10800"/>
                  </a:cubicBezTo>
                  <a:cubicBezTo>
                    <a:pt x="21600" y="4950"/>
                    <a:pt x="20026" y="0"/>
                    <a:pt x="18167" y="0"/>
                  </a:cubicBezTo>
                  <a:close/>
                  <a:moveTo>
                    <a:pt x="18167" y="0"/>
                  </a:moveTo>
                  <a:cubicBezTo>
                    <a:pt x="18167" y="0"/>
                    <a:pt x="18167" y="0"/>
                    <a:pt x="18167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7" name="Freeform 45"/>
            <p:cNvSpPr/>
            <p:nvPr/>
          </p:nvSpPr>
          <p:spPr>
            <a:xfrm>
              <a:off x="13752000" y="618876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584" y="0"/>
                    <a:pt x="0" y="4950"/>
                    <a:pt x="0" y="10800"/>
                  </a:cubicBezTo>
                  <a:cubicBezTo>
                    <a:pt x="0" y="16650"/>
                    <a:pt x="1584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8" name="Freeform 46"/>
            <p:cNvSpPr/>
            <p:nvPr/>
          </p:nvSpPr>
          <p:spPr>
            <a:xfrm>
              <a:off x="13869720" y="618876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9" name="Freeform 47"/>
            <p:cNvSpPr/>
            <p:nvPr/>
          </p:nvSpPr>
          <p:spPr>
            <a:xfrm>
              <a:off x="13634280" y="6188760"/>
              <a:ext cx="8604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584" y="0"/>
                    <a:pt x="0" y="4950"/>
                    <a:pt x="0" y="10800"/>
                  </a:cubicBezTo>
                  <a:cubicBezTo>
                    <a:pt x="0" y="16650"/>
                    <a:pt x="1584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160" y="21600"/>
                    <a:pt x="21600" y="16650"/>
                    <a:pt x="21600" y="10800"/>
                  </a:cubicBezTo>
                  <a:cubicBezTo>
                    <a:pt x="21600" y="4950"/>
                    <a:pt x="20160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0" name="Freeform 48"/>
            <p:cNvSpPr/>
            <p:nvPr/>
          </p:nvSpPr>
          <p:spPr>
            <a:xfrm>
              <a:off x="13398840" y="6116040"/>
              <a:ext cx="8640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67" y="0"/>
                  </a:moveTo>
                  <a:cubicBezTo>
                    <a:pt x="3433" y="0"/>
                    <a:pt x="3433" y="0"/>
                    <a:pt x="3433" y="0"/>
                  </a:cubicBezTo>
                  <a:cubicBezTo>
                    <a:pt x="1574" y="0"/>
                    <a:pt x="0" y="4950"/>
                    <a:pt x="0" y="10800"/>
                  </a:cubicBezTo>
                  <a:cubicBezTo>
                    <a:pt x="0" y="16650"/>
                    <a:pt x="1574" y="21600"/>
                    <a:pt x="3433" y="21600"/>
                  </a:cubicBezTo>
                  <a:cubicBezTo>
                    <a:pt x="18167" y="21600"/>
                    <a:pt x="18167" y="21600"/>
                    <a:pt x="18167" y="21600"/>
                  </a:cubicBezTo>
                  <a:cubicBezTo>
                    <a:pt x="20026" y="21600"/>
                    <a:pt x="21600" y="16650"/>
                    <a:pt x="21600" y="10800"/>
                  </a:cubicBezTo>
                  <a:cubicBezTo>
                    <a:pt x="21600" y="4950"/>
                    <a:pt x="20026" y="0"/>
                    <a:pt x="18167" y="0"/>
                  </a:cubicBezTo>
                  <a:close/>
                  <a:moveTo>
                    <a:pt x="18167" y="0"/>
                  </a:moveTo>
                  <a:cubicBezTo>
                    <a:pt x="18167" y="0"/>
                    <a:pt x="18167" y="0"/>
                    <a:pt x="18167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1" name="Freeform 49"/>
            <p:cNvSpPr/>
            <p:nvPr/>
          </p:nvSpPr>
          <p:spPr>
            <a:xfrm>
              <a:off x="13281840" y="611604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2" name="Freeform 50"/>
            <p:cNvSpPr/>
            <p:nvPr/>
          </p:nvSpPr>
          <p:spPr>
            <a:xfrm>
              <a:off x="13516560" y="6116040"/>
              <a:ext cx="8640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67" y="0"/>
                  </a:moveTo>
                  <a:cubicBezTo>
                    <a:pt x="3433" y="0"/>
                    <a:pt x="3433" y="0"/>
                    <a:pt x="3433" y="0"/>
                  </a:cubicBezTo>
                  <a:cubicBezTo>
                    <a:pt x="1574" y="0"/>
                    <a:pt x="0" y="4950"/>
                    <a:pt x="0" y="10800"/>
                  </a:cubicBezTo>
                  <a:cubicBezTo>
                    <a:pt x="0" y="16650"/>
                    <a:pt x="1574" y="21600"/>
                    <a:pt x="3433" y="21600"/>
                  </a:cubicBezTo>
                  <a:cubicBezTo>
                    <a:pt x="18167" y="21600"/>
                    <a:pt x="18167" y="21600"/>
                    <a:pt x="18167" y="21600"/>
                  </a:cubicBezTo>
                  <a:cubicBezTo>
                    <a:pt x="20026" y="21600"/>
                    <a:pt x="21600" y="16650"/>
                    <a:pt x="21600" y="10800"/>
                  </a:cubicBezTo>
                  <a:cubicBezTo>
                    <a:pt x="21600" y="4950"/>
                    <a:pt x="20026" y="0"/>
                    <a:pt x="18167" y="0"/>
                  </a:cubicBezTo>
                  <a:close/>
                  <a:moveTo>
                    <a:pt x="18167" y="0"/>
                  </a:moveTo>
                  <a:cubicBezTo>
                    <a:pt x="18167" y="0"/>
                    <a:pt x="18167" y="0"/>
                    <a:pt x="18167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3" name="Freeform 51"/>
            <p:cNvSpPr/>
            <p:nvPr/>
          </p:nvSpPr>
          <p:spPr>
            <a:xfrm>
              <a:off x="13752000" y="611604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584" y="0"/>
                    <a:pt x="0" y="4950"/>
                    <a:pt x="0" y="10800"/>
                  </a:cubicBezTo>
                  <a:cubicBezTo>
                    <a:pt x="0" y="16650"/>
                    <a:pt x="1584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4" name="Freeform 52"/>
            <p:cNvSpPr/>
            <p:nvPr/>
          </p:nvSpPr>
          <p:spPr>
            <a:xfrm>
              <a:off x="13869720" y="611604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5" name="Freeform 53"/>
            <p:cNvSpPr/>
            <p:nvPr/>
          </p:nvSpPr>
          <p:spPr>
            <a:xfrm>
              <a:off x="13634280" y="6116040"/>
              <a:ext cx="8604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584" y="0"/>
                    <a:pt x="0" y="4950"/>
                    <a:pt x="0" y="10800"/>
                  </a:cubicBezTo>
                  <a:cubicBezTo>
                    <a:pt x="0" y="16650"/>
                    <a:pt x="1584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160" y="21600"/>
                    <a:pt x="21600" y="16650"/>
                    <a:pt x="21600" y="10800"/>
                  </a:cubicBezTo>
                  <a:cubicBezTo>
                    <a:pt x="21600" y="4950"/>
                    <a:pt x="20160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6" name="Freeform 54"/>
            <p:cNvSpPr/>
            <p:nvPr/>
          </p:nvSpPr>
          <p:spPr>
            <a:xfrm>
              <a:off x="13398840" y="6261480"/>
              <a:ext cx="8640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67" y="0"/>
                  </a:moveTo>
                  <a:cubicBezTo>
                    <a:pt x="3433" y="0"/>
                    <a:pt x="3433" y="0"/>
                    <a:pt x="3433" y="0"/>
                  </a:cubicBezTo>
                  <a:cubicBezTo>
                    <a:pt x="1574" y="0"/>
                    <a:pt x="0" y="4950"/>
                    <a:pt x="0" y="10800"/>
                  </a:cubicBezTo>
                  <a:cubicBezTo>
                    <a:pt x="0" y="16650"/>
                    <a:pt x="1574" y="21600"/>
                    <a:pt x="3433" y="21600"/>
                  </a:cubicBezTo>
                  <a:cubicBezTo>
                    <a:pt x="18167" y="21600"/>
                    <a:pt x="18167" y="21600"/>
                    <a:pt x="18167" y="21600"/>
                  </a:cubicBezTo>
                  <a:cubicBezTo>
                    <a:pt x="20026" y="21600"/>
                    <a:pt x="21600" y="16650"/>
                    <a:pt x="21600" y="10800"/>
                  </a:cubicBezTo>
                  <a:cubicBezTo>
                    <a:pt x="21600" y="4950"/>
                    <a:pt x="20026" y="0"/>
                    <a:pt x="18167" y="0"/>
                  </a:cubicBezTo>
                  <a:close/>
                  <a:moveTo>
                    <a:pt x="18167" y="0"/>
                  </a:moveTo>
                  <a:cubicBezTo>
                    <a:pt x="18167" y="0"/>
                    <a:pt x="18167" y="0"/>
                    <a:pt x="18167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7" name="Freeform 55"/>
            <p:cNvSpPr/>
            <p:nvPr/>
          </p:nvSpPr>
          <p:spPr>
            <a:xfrm>
              <a:off x="13281840" y="626148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8" name="Freeform 56"/>
            <p:cNvSpPr/>
            <p:nvPr/>
          </p:nvSpPr>
          <p:spPr>
            <a:xfrm>
              <a:off x="13752000" y="626148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584" y="0"/>
                    <a:pt x="0" y="4950"/>
                    <a:pt x="0" y="10800"/>
                  </a:cubicBezTo>
                  <a:cubicBezTo>
                    <a:pt x="0" y="16650"/>
                    <a:pt x="1584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9" name="Freeform 57"/>
            <p:cNvSpPr/>
            <p:nvPr/>
          </p:nvSpPr>
          <p:spPr>
            <a:xfrm>
              <a:off x="13869720" y="626148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0" name="Freeform 58"/>
            <p:cNvSpPr/>
            <p:nvPr/>
          </p:nvSpPr>
          <p:spPr>
            <a:xfrm>
              <a:off x="13281840" y="633420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1" name="Freeform 59"/>
            <p:cNvSpPr/>
            <p:nvPr/>
          </p:nvSpPr>
          <p:spPr>
            <a:xfrm>
              <a:off x="13869720" y="633420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2" name="Freeform 60"/>
            <p:cNvSpPr/>
            <p:nvPr/>
          </p:nvSpPr>
          <p:spPr>
            <a:xfrm>
              <a:off x="13281840" y="640728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3" name="Freeform 61"/>
            <p:cNvSpPr/>
            <p:nvPr/>
          </p:nvSpPr>
          <p:spPr>
            <a:xfrm>
              <a:off x="13869720" y="6407280"/>
              <a:ext cx="85680" cy="28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144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1440" y="0"/>
                    <a:pt x="0" y="4950"/>
                    <a:pt x="0" y="10800"/>
                  </a:cubicBezTo>
                  <a:cubicBezTo>
                    <a:pt x="0" y="16650"/>
                    <a:pt x="1440" y="21600"/>
                    <a:pt x="3456" y="21600"/>
                  </a:cubicBezTo>
                  <a:cubicBezTo>
                    <a:pt x="18144" y="21600"/>
                    <a:pt x="18144" y="21600"/>
                    <a:pt x="18144" y="21600"/>
                  </a:cubicBezTo>
                  <a:cubicBezTo>
                    <a:pt x="20016" y="21600"/>
                    <a:pt x="21600" y="16650"/>
                    <a:pt x="21600" y="10800"/>
                  </a:cubicBezTo>
                  <a:cubicBezTo>
                    <a:pt x="21600" y="4950"/>
                    <a:pt x="20016" y="0"/>
                    <a:pt x="18144" y="0"/>
                  </a:cubicBezTo>
                  <a:close/>
                  <a:moveTo>
                    <a:pt x="18144" y="0"/>
                  </a:moveTo>
                  <a:cubicBezTo>
                    <a:pt x="18144" y="0"/>
                    <a:pt x="18144" y="0"/>
                    <a:pt x="18144" y="0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4" name="Freeform 62"/>
            <p:cNvSpPr/>
            <p:nvPr/>
          </p:nvSpPr>
          <p:spPr>
            <a:xfrm>
              <a:off x="13545720" y="6349320"/>
              <a:ext cx="189000" cy="181440"/>
            </a:xfrm>
            <a:custGeom>
              <a:avLst/>
              <a:gdLst/>
              <a:ahLst/>
              <a:cxnLst/>
              <a:rect l="l" t="t" r="r" b="b"/>
              <a:pathLst>
                <a:path w="21470" h="21432">
                  <a:moveTo>
                    <a:pt x="21014" y="2784"/>
                  </a:moveTo>
                  <a:cubicBezTo>
                    <a:pt x="21600" y="2113"/>
                    <a:pt x="21600" y="1107"/>
                    <a:pt x="21014" y="503"/>
                  </a:cubicBezTo>
                  <a:cubicBezTo>
                    <a:pt x="20429" y="-168"/>
                    <a:pt x="19388" y="-168"/>
                    <a:pt x="18802" y="503"/>
                  </a:cubicBezTo>
                  <a:cubicBezTo>
                    <a:pt x="10410" y="9156"/>
                    <a:pt x="10410" y="9156"/>
                    <a:pt x="10410" y="9156"/>
                  </a:cubicBezTo>
                  <a:cubicBezTo>
                    <a:pt x="9759" y="8821"/>
                    <a:pt x="9043" y="8620"/>
                    <a:pt x="8263" y="8620"/>
                  </a:cubicBezTo>
                  <a:cubicBezTo>
                    <a:pt x="6116" y="8620"/>
                    <a:pt x="4294" y="10028"/>
                    <a:pt x="3643" y="12041"/>
                  </a:cubicBezTo>
                  <a:cubicBezTo>
                    <a:pt x="1561" y="12041"/>
                    <a:pt x="1561" y="12041"/>
                    <a:pt x="1561" y="12041"/>
                  </a:cubicBezTo>
                  <a:cubicBezTo>
                    <a:pt x="716" y="12041"/>
                    <a:pt x="0" y="12779"/>
                    <a:pt x="0" y="13651"/>
                  </a:cubicBezTo>
                  <a:cubicBezTo>
                    <a:pt x="0" y="14523"/>
                    <a:pt x="716" y="15261"/>
                    <a:pt x="1561" y="15261"/>
                  </a:cubicBezTo>
                  <a:cubicBezTo>
                    <a:pt x="3643" y="15261"/>
                    <a:pt x="3643" y="15261"/>
                    <a:pt x="3643" y="15261"/>
                  </a:cubicBezTo>
                  <a:cubicBezTo>
                    <a:pt x="3708" y="15462"/>
                    <a:pt x="3773" y="15663"/>
                    <a:pt x="3839" y="15864"/>
                  </a:cubicBezTo>
                  <a:cubicBezTo>
                    <a:pt x="1171" y="18682"/>
                    <a:pt x="1171" y="18682"/>
                    <a:pt x="1171" y="18682"/>
                  </a:cubicBezTo>
                  <a:cubicBezTo>
                    <a:pt x="520" y="19352"/>
                    <a:pt x="520" y="20359"/>
                    <a:pt x="1171" y="20962"/>
                  </a:cubicBezTo>
                  <a:cubicBezTo>
                    <a:pt x="1431" y="21298"/>
                    <a:pt x="1822" y="21432"/>
                    <a:pt x="2212" y="21432"/>
                  </a:cubicBezTo>
                  <a:cubicBezTo>
                    <a:pt x="2667" y="21432"/>
                    <a:pt x="3058" y="21298"/>
                    <a:pt x="3318" y="20962"/>
                  </a:cubicBezTo>
                  <a:cubicBezTo>
                    <a:pt x="6051" y="18145"/>
                    <a:pt x="6051" y="18145"/>
                    <a:pt x="6051" y="18145"/>
                  </a:cubicBezTo>
                  <a:cubicBezTo>
                    <a:pt x="6701" y="18480"/>
                    <a:pt x="7482" y="18682"/>
                    <a:pt x="8263" y="18682"/>
                  </a:cubicBezTo>
                  <a:cubicBezTo>
                    <a:pt x="10410" y="18682"/>
                    <a:pt x="12231" y="17273"/>
                    <a:pt x="12882" y="15261"/>
                  </a:cubicBezTo>
                  <a:cubicBezTo>
                    <a:pt x="19908" y="15261"/>
                    <a:pt x="19908" y="15261"/>
                    <a:pt x="19908" y="15261"/>
                  </a:cubicBezTo>
                  <a:cubicBezTo>
                    <a:pt x="20754" y="15261"/>
                    <a:pt x="21470" y="14523"/>
                    <a:pt x="21470" y="13651"/>
                  </a:cubicBezTo>
                  <a:cubicBezTo>
                    <a:pt x="21470" y="12779"/>
                    <a:pt x="20754" y="12041"/>
                    <a:pt x="19908" y="12041"/>
                  </a:cubicBezTo>
                  <a:cubicBezTo>
                    <a:pt x="12882" y="12041"/>
                    <a:pt x="12882" y="12041"/>
                    <a:pt x="12882" y="12041"/>
                  </a:cubicBezTo>
                  <a:cubicBezTo>
                    <a:pt x="12817" y="11839"/>
                    <a:pt x="12752" y="11638"/>
                    <a:pt x="12622" y="11437"/>
                  </a:cubicBezTo>
                  <a:lnTo>
                    <a:pt x="21014" y="2784"/>
                  </a:lnTo>
                  <a:close/>
                  <a:moveTo>
                    <a:pt x="8263" y="15462"/>
                  </a:moveTo>
                  <a:cubicBezTo>
                    <a:pt x="7287" y="15462"/>
                    <a:pt x="6506" y="14657"/>
                    <a:pt x="6506" y="13651"/>
                  </a:cubicBezTo>
                  <a:cubicBezTo>
                    <a:pt x="6506" y="12644"/>
                    <a:pt x="7287" y="11839"/>
                    <a:pt x="8263" y="11839"/>
                  </a:cubicBezTo>
                  <a:cubicBezTo>
                    <a:pt x="9239" y="11839"/>
                    <a:pt x="10019" y="12644"/>
                    <a:pt x="10019" y="13651"/>
                  </a:cubicBezTo>
                  <a:cubicBezTo>
                    <a:pt x="10019" y="14657"/>
                    <a:pt x="9239" y="15462"/>
                    <a:pt x="8263" y="15462"/>
                  </a:cubicBezTo>
                  <a:close/>
                  <a:moveTo>
                    <a:pt x="8263" y="15462"/>
                  </a:moveTo>
                  <a:cubicBezTo>
                    <a:pt x="8263" y="15462"/>
                    <a:pt x="8263" y="15462"/>
                    <a:pt x="8263" y="15462"/>
                  </a:cubicBezTo>
                </a:path>
              </a:pathLst>
            </a:custGeom>
            <a:solidFill>
              <a:srgbClr val="053674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05" name="Freeform 30"/>
          <p:cNvSpPr/>
          <p:nvPr/>
        </p:nvSpPr>
        <p:spPr>
          <a:xfrm>
            <a:off x="2325960" y="9754920"/>
            <a:ext cx="759960" cy="70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006" y="3603"/>
                </a:moveTo>
                <a:cubicBezTo>
                  <a:pt x="14881" y="3603"/>
                  <a:pt x="14881" y="3603"/>
                  <a:pt x="14881" y="3603"/>
                </a:cubicBezTo>
                <a:cubicBezTo>
                  <a:pt x="14881" y="1974"/>
                  <a:pt x="14881" y="1974"/>
                  <a:pt x="14881" y="1974"/>
                </a:cubicBezTo>
                <a:cubicBezTo>
                  <a:pt x="14881" y="893"/>
                  <a:pt x="14050" y="0"/>
                  <a:pt x="13030" y="0"/>
                </a:cubicBezTo>
                <a:cubicBezTo>
                  <a:pt x="8555" y="0"/>
                  <a:pt x="8555" y="0"/>
                  <a:pt x="8555" y="0"/>
                </a:cubicBezTo>
                <a:cubicBezTo>
                  <a:pt x="7550" y="0"/>
                  <a:pt x="6719" y="893"/>
                  <a:pt x="6719" y="1974"/>
                </a:cubicBezTo>
                <a:cubicBezTo>
                  <a:pt x="6719" y="3603"/>
                  <a:pt x="6719" y="3603"/>
                  <a:pt x="6719" y="3603"/>
                </a:cubicBezTo>
                <a:cubicBezTo>
                  <a:pt x="2594" y="3603"/>
                  <a:pt x="2594" y="3603"/>
                  <a:pt x="2594" y="3603"/>
                </a:cubicBezTo>
                <a:cubicBezTo>
                  <a:pt x="1166" y="3603"/>
                  <a:pt x="0" y="4856"/>
                  <a:pt x="0" y="6391"/>
                </a:cubicBezTo>
                <a:cubicBezTo>
                  <a:pt x="0" y="12813"/>
                  <a:pt x="0" y="12813"/>
                  <a:pt x="0" y="12813"/>
                </a:cubicBezTo>
                <a:cubicBezTo>
                  <a:pt x="0" y="13455"/>
                  <a:pt x="291" y="14035"/>
                  <a:pt x="743" y="14395"/>
                </a:cubicBezTo>
                <a:cubicBezTo>
                  <a:pt x="743" y="14395"/>
                  <a:pt x="743" y="14410"/>
                  <a:pt x="743" y="14410"/>
                </a:cubicBezTo>
                <a:cubicBezTo>
                  <a:pt x="743" y="18828"/>
                  <a:pt x="743" y="18828"/>
                  <a:pt x="743" y="18828"/>
                </a:cubicBezTo>
                <a:cubicBezTo>
                  <a:pt x="743" y="20363"/>
                  <a:pt x="1909" y="21600"/>
                  <a:pt x="3338" y="21600"/>
                </a:cubicBezTo>
                <a:cubicBezTo>
                  <a:pt x="18262" y="21600"/>
                  <a:pt x="18262" y="21600"/>
                  <a:pt x="18262" y="21600"/>
                </a:cubicBezTo>
                <a:cubicBezTo>
                  <a:pt x="19691" y="21600"/>
                  <a:pt x="20842" y="20363"/>
                  <a:pt x="20842" y="18828"/>
                </a:cubicBezTo>
                <a:cubicBezTo>
                  <a:pt x="20842" y="14410"/>
                  <a:pt x="20842" y="14410"/>
                  <a:pt x="20842" y="14410"/>
                </a:cubicBezTo>
                <a:cubicBezTo>
                  <a:pt x="20842" y="14410"/>
                  <a:pt x="20842" y="14395"/>
                  <a:pt x="20842" y="14395"/>
                </a:cubicBezTo>
                <a:cubicBezTo>
                  <a:pt x="21294" y="14035"/>
                  <a:pt x="21600" y="13455"/>
                  <a:pt x="21600" y="12813"/>
                </a:cubicBezTo>
                <a:cubicBezTo>
                  <a:pt x="21600" y="6391"/>
                  <a:pt x="21600" y="6391"/>
                  <a:pt x="21600" y="6391"/>
                </a:cubicBezTo>
                <a:cubicBezTo>
                  <a:pt x="21600" y="4856"/>
                  <a:pt x="20434" y="3603"/>
                  <a:pt x="19006" y="3603"/>
                </a:cubicBezTo>
                <a:close/>
                <a:moveTo>
                  <a:pt x="7419" y="1974"/>
                </a:moveTo>
                <a:cubicBezTo>
                  <a:pt x="7419" y="1300"/>
                  <a:pt x="7929" y="752"/>
                  <a:pt x="8555" y="752"/>
                </a:cubicBezTo>
                <a:cubicBezTo>
                  <a:pt x="13030" y="752"/>
                  <a:pt x="13030" y="752"/>
                  <a:pt x="13030" y="752"/>
                </a:cubicBezTo>
                <a:cubicBezTo>
                  <a:pt x="13671" y="752"/>
                  <a:pt x="14181" y="1300"/>
                  <a:pt x="14181" y="1974"/>
                </a:cubicBezTo>
                <a:cubicBezTo>
                  <a:pt x="14181" y="3603"/>
                  <a:pt x="14181" y="3603"/>
                  <a:pt x="14181" y="3603"/>
                </a:cubicBezTo>
                <a:cubicBezTo>
                  <a:pt x="13380" y="3603"/>
                  <a:pt x="13380" y="3603"/>
                  <a:pt x="13380" y="3603"/>
                </a:cubicBezTo>
                <a:cubicBezTo>
                  <a:pt x="13380" y="1974"/>
                  <a:pt x="13380" y="1974"/>
                  <a:pt x="13380" y="1974"/>
                </a:cubicBezTo>
                <a:cubicBezTo>
                  <a:pt x="13380" y="1770"/>
                  <a:pt x="13234" y="1598"/>
                  <a:pt x="13030" y="1598"/>
                </a:cubicBezTo>
                <a:cubicBezTo>
                  <a:pt x="8555" y="1598"/>
                  <a:pt x="8555" y="1598"/>
                  <a:pt x="8555" y="1598"/>
                </a:cubicBezTo>
                <a:cubicBezTo>
                  <a:pt x="8366" y="1598"/>
                  <a:pt x="8206" y="1770"/>
                  <a:pt x="8206" y="1974"/>
                </a:cubicBezTo>
                <a:cubicBezTo>
                  <a:pt x="8206" y="3603"/>
                  <a:pt x="8206" y="3603"/>
                  <a:pt x="8206" y="3603"/>
                </a:cubicBezTo>
                <a:cubicBezTo>
                  <a:pt x="7419" y="3603"/>
                  <a:pt x="7419" y="3603"/>
                  <a:pt x="7419" y="3603"/>
                </a:cubicBezTo>
                <a:lnTo>
                  <a:pt x="7419" y="1974"/>
                </a:lnTo>
                <a:close/>
                <a:moveTo>
                  <a:pt x="8905" y="3603"/>
                </a:moveTo>
                <a:cubicBezTo>
                  <a:pt x="8905" y="2350"/>
                  <a:pt x="8905" y="2350"/>
                  <a:pt x="8905" y="2350"/>
                </a:cubicBezTo>
                <a:cubicBezTo>
                  <a:pt x="12680" y="2350"/>
                  <a:pt x="12680" y="2350"/>
                  <a:pt x="12680" y="2350"/>
                </a:cubicBezTo>
                <a:cubicBezTo>
                  <a:pt x="12680" y="3603"/>
                  <a:pt x="12680" y="3603"/>
                  <a:pt x="12680" y="3603"/>
                </a:cubicBezTo>
                <a:lnTo>
                  <a:pt x="8905" y="3603"/>
                </a:lnTo>
                <a:close/>
                <a:moveTo>
                  <a:pt x="20143" y="18828"/>
                </a:moveTo>
                <a:cubicBezTo>
                  <a:pt x="20143" y="19940"/>
                  <a:pt x="19297" y="20848"/>
                  <a:pt x="18262" y="20848"/>
                </a:cubicBezTo>
                <a:cubicBezTo>
                  <a:pt x="3338" y="20848"/>
                  <a:pt x="3338" y="20848"/>
                  <a:pt x="3338" y="20848"/>
                </a:cubicBezTo>
                <a:cubicBezTo>
                  <a:pt x="2288" y="20848"/>
                  <a:pt x="1443" y="19940"/>
                  <a:pt x="1443" y="18828"/>
                </a:cubicBezTo>
                <a:cubicBezTo>
                  <a:pt x="1443" y="14739"/>
                  <a:pt x="1443" y="14739"/>
                  <a:pt x="1443" y="14739"/>
                </a:cubicBezTo>
                <a:cubicBezTo>
                  <a:pt x="1574" y="14771"/>
                  <a:pt x="1705" y="14786"/>
                  <a:pt x="1836" y="14786"/>
                </a:cubicBezTo>
                <a:cubicBezTo>
                  <a:pt x="3731" y="14786"/>
                  <a:pt x="3731" y="14786"/>
                  <a:pt x="3731" y="14786"/>
                </a:cubicBezTo>
                <a:cubicBezTo>
                  <a:pt x="3731" y="15209"/>
                  <a:pt x="3731" y="15209"/>
                  <a:pt x="3731" y="15209"/>
                </a:cubicBezTo>
                <a:cubicBezTo>
                  <a:pt x="3731" y="15867"/>
                  <a:pt x="4227" y="16384"/>
                  <a:pt x="4824" y="16384"/>
                </a:cubicBezTo>
                <a:cubicBezTo>
                  <a:pt x="5568" y="16384"/>
                  <a:pt x="5568" y="16384"/>
                  <a:pt x="5568" y="16384"/>
                </a:cubicBezTo>
                <a:cubicBezTo>
                  <a:pt x="6180" y="16384"/>
                  <a:pt x="6675" y="15867"/>
                  <a:pt x="6675" y="15209"/>
                </a:cubicBezTo>
                <a:cubicBezTo>
                  <a:pt x="6675" y="14786"/>
                  <a:pt x="6675" y="14786"/>
                  <a:pt x="6675" y="14786"/>
                </a:cubicBezTo>
                <a:cubicBezTo>
                  <a:pt x="14925" y="14786"/>
                  <a:pt x="14925" y="14786"/>
                  <a:pt x="14925" y="14786"/>
                </a:cubicBezTo>
                <a:cubicBezTo>
                  <a:pt x="14925" y="15209"/>
                  <a:pt x="14925" y="15209"/>
                  <a:pt x="14925" y="15209"/>
                </a:cubicBezTo>
                <a:cubicBezTo>
                  <a:pt x="14925" y="15867"/>
                  <a:pt x="15420" y="16384"/>
                  <a:pt x="16018" y="16384"/>
                </a:cubicBezTo>
                <a:cubicBezTo>
                  <a:pt x="16761" y="16384"/>
                  <a:pt x="16761" y="16384"/>
                  <a:pt x="16761" y="16384"/>
                </a:cubicBezTo>
                <a:cubicBezTo>
                  <a:pt x="17373" y="16384"/>
                  <a:pt x="17869" y="15867"/>
                  <a:pt x="17869" y="15209"/>
                </a:cubicBezTo>
                <a:cubicBezTo>
                  <a:pt x="17869" y="14786"/>
                  <a:pt x="17869" y="14786"/>
                  <a:pt x="17869" y="14786"/>
                </a:cubicBezTo>
                <a:cubicBezTo>
                  <a:pt x="19749" y="14786"/>
                  <a:pt x="19749" y="14786"/>
                  <a:pt x="19749" y="14786"/>
                </a:cubicBezTo>
                <a:cubicBezTo>
                  <a:pt x="19895" y="14786"/>
                  <a:pt x="20026" y="14771"/>
                  <a:pt x="20143" y="14739"/>
                </a:cubicBezTo>
                <a:lnTo>
                  <a:pt x="20143" y="18828"/>
                </a:lnTo>
                <a:close/>
                <a:moveTo>
                  <a:pt x="5976" y="14035"/>
                </a:moveTo>
                <a:cubicBezTo>
                  <a:pt x="4431" y="14035"/>
                  <a:pt x="4431" y="14035"/>
                  <a:pt x="4431" y="14035"/>
                </a:cubicBezTo>
                <a:cubicBezTo>
                  <a:pt x="4431" y="13612"/>
                  <a:pt x="4431" y="13612"/>
                  <a:pt x="4431" y="13612"/>
                </a:cubicBezTo>
                <a:cubicBezTo>
                  <a:pt x="4431" y="13377"/>
                  <a:pt x="4606" y="13189"/>
                  <a:pt x="4824" y="13189"/>
                </a:cubicBezTo>
                <a:cubicBezTo>
                  <a:pt x="5568" y="13189"/>
                  <a:pt x="5568" y="13189"/>
                  <a:pt x="5568" y="13189"/>
                </a:cubicBezTo>
                <a:cubicBezTo>
                  <a:pt x="5786" y="13189"/>
                  <a:pt x="5976" y="13377"/>
                  <a:pt x="5976" y="13612"/>
                </a:cubicBezTo>
                <a:lnTo>
                  <a:pt x="5976" y="14035"/>
                </a:lnTo>
                <a:close/>
                <a:moveTo>
                  <a:pt x="5976" y="14786"/>
                </a:moveTo>
                <a:cubicBezTo>
                  <a:pt x="5976" y="15209"/>
                  <a:pt x="5976" y="15209"/>
                  <a:pt x="5976" y="15209"/>
                </a:cubicBezTo>
                <a:cubicBezTo>
                  <a:pt x="5976" y="15444"/>
                  <a:pt x="5786" y="15632"/>
                  <a:pt x="5568" y="15632"/>
                </a:cubicBezTo>
                <a:cubicBezTo>
                  <a:pt x="4824" y="15632"/>
                  <a:pt x="4824" y="15632"/>
                  <a:pt x="4824" y="15632"/>
                </a:cubicBezTo>
                <a:cubicBezTo>
                  <a:pt x="4606" y="15632"/>
                  <a:pt x="4431" y="15444"/>
                  <a:pt x="4431" y="15209"/>
                </a:cubicBezTo>
                <a:cubicBezTo>
                  <a:pt x="4431" y="14786"/>
                  <a:pt x="4431" y="14786"/>
                  <a:pt x="4431" y="14786"/>
                </a:cubicBezTo>
                <a:lnTo>
                  <a:pt x="5976" y="14786"/>
                </a:lnTo>
                <a:close/>
                <a:moveTo>
                  <a:pt x="17169" y="14035"/>
                </a:moveTo>
                <a:cubicBezTo>
                  <a:pt x="15624" y="14035"/>
                  <a:pt x="15624" y="14035"/>
                  <a:pt x="15624" y="14035"/>
                </a:cubicBezTo>
                <a:cubicBezTo>
                  <a:pt x="15624" y="13612"/>
                  <a:pt x="15624" y="13612"/>
                  <a:pt x="15624" y="13612"/>
                </a:cubicBezTo>
                <a:cubicBezTo>
                  <a:pt x="15624" y="13377"/>
                  <a:pt x="15799" y="13189"/>
                  <a:pt x="16018" y="13189"/>
                </a:cubicBezTo>
                <a:cubicBezTo>
                  <a:pt x="16761" y="13189"/>
                  <a:pt x="16761" y="13189"/>
                  <a:pt x="16761" y="13189"/>
                </a:cubicBezTo>
                <a:cubicBezTo>
                  <a:pt x="16980" y="13189"/>
                  <a:pt x="17169" y="13377"/>
                  <a:pt x="17169" y="13612"/>
                </a:cubicBezTo>
                <a:lnTo>
                  <a:pt x="17169" y="14035"/>
                </a:lnTo>
                <a:close/>
                <a:moveTo>
                  <a:pt x="17169" y="14786"/>
                </a:moveTo>
                <a:cubicBezTo>
                  <a:pt x="17169" y="15209"/>
                  <a:pt x="17169" y="15209"/>
                  <a:pt x="17169" y="15209"/>
                </a:cubicBezTo>
                <a:cubicBezTo>
                  <a:pt x="17169" y="15444"/>
                  <a:pt x="16980" y="15632"/>
                  <a:pt x="16761" y="15632"/>
                </a:cubicBezTo>
                <a:cubicBezTo>
                  <a:pt x="16018" y="15632"/>
                  <a:pt x="16018" y="15632"/>
                  <a:pt x="16018" y="15632"/>
                </a:cubicBezTo>
                <a:cubicBezTo>
                  <a:pt x="15799" y="15632"/>
                  <a:pt x="15624" y="15444"/>
                  <a:pt x="15624" y="15209"/>
                </a:cubicBezTo>
                <a:cubicBezTo>
                  <a:pt x="15624" y="14786"/>
                  <a:pt x="15624" y="14786"/>
                  <a:pt x="15624" y="14786"/>
                </a:cubicBezTo>
                <a:lnTo>
                  <a:pt x="17169" y="14786"/>
                </a:lnTo>
                <a:close/>
                <a:moveTo>
                  <a:pt x="20900" y="12813"/>
                </a:moveTo>
                <a:cubicBezTo>
                  <a:pt x="20900" y="13486"/>
                  <a:pt x="20376" y="14035"/>
                  <a:pt x="19749" y="14035"/>
                </a:cubicBezTo>
                <a:cubicBezTo>
                  <a:pt x="17869" y="14035"/>
                  <a:pt x="17869" y="14035"/>
                  <a:pt x="17869" y="14035"/>
                </a:cubicBezTo>
                <a:cubicBezTo>
                  <a:pt x="17869" y="13612"/>
                  <a:pt x="17869" y="13612"/>
                  <a:pt x="17869" y="13612"/>
                </a:cubicBezTo>
                <a:cubicBezTo>
                  <a:pt x="17869" y="12954"/>
                  <a:pt x="17373" y="12437"/>
                  <a:pt x="16761" y="12437"/>
                </a:cubicBezTo>
                <a:cubicBezTo>
                  <a:pt x="16018" y="12437"/>
                  <a:pt x="16018" y="12437"/>
                  <a:pt x="16018" y="12437"/>
                </a:cubicBezTo>
                <a:cubicBezTo>
                  <a:pt x="15420" y="12437"/>
                  <a:pt x="14925" y="12954"/>
                  <a:pt x="14925" y="13612"/>
                </a:cubicBezTo>
                <a:cubicBezTo>
                  <a:pt x="14925" y="14035"/>
                  <a:pt x="14925" y="14035"/>
                  <a:pt x="14925" y="14035"/>
                </a:cubicBezTo>
                <a:cubicBezTo>
                  <a:pt x="6675" y="14035"/>
                  <a:pt x="6675" y="14035"/>
                  <a:pt x="6675" y="14035"/>
                </a:cubicBezTo>
                <a:cubicBezTo>
                  <a:pt x="6675" y="13612"/>
                  <a:pt x="6675" y="13612"/>
                  <a:pt x="6675" y="13612"/>
                </a:cubicBezTo>
                <a:cubicBezTo>
                  <a:pt x="6675" y="12954"/>
                  <a:pt x="6180" y="12437"/>
                  <a:pt x="5568" y="12437"/>
                </a:cubicBezTo>
                <a:cubicBezTo>
                  <a:pt x="4824" y="12437"/>
                  <a:pt x="4824" y="12437"/>
                  <a:pt x="4824" y="12437"/>
                </a:cubicBezTo>
                <a:cubicBezTo>
                  <a:pt x="4227" y="12437"/>
                  <a:pt x="3731" y="12954"/>
                  <a:pt x="3731" y="13612"/>
                </a:cubicBezTo>
                <a:cubicBezTo>
                  <a:pt x="3731" y="14035"/>
                  <a:pt x="3731" y="14035"/>
                  <a:pt x="3731" y="14035"/>
                </a:cubicBezTo>
                <a:cubicBezTo>
                  <a:pt x="1836" y="14035"/>
                  <a:pt x="1836" y="14035"/>
                  <a:pt x="1836" y="14035"/>
                </a:cubicBezTo>
                <a:cubicBezTo>
                  <a:pt x="1210" y="14035"/>
                  <a:pt x="700" y="13486"/>
                  <a:pt x="700" y="12813"/>
                </a:cubicBezTo>
                <a:cubicBezTo>
                  <a:pt x="700" y="6391"/>
                  <a:pt x="700" y="6391"/>
                  <a:pt x="700" y="6391"/>
                </a:cubicBezTo>
                <a:cubicBezTo>
                  <a:pt x="700" y="5279"/>
                  <a:pt x="1545" y="4354"/>
                  <a:pt x="2594" y="4354"/>
                </a:cubicBezTo>
                <a:cubicBezTo>
                  <a:pt x="19006" y="4354"/>
                  <a:pt x="19006" y="4354"/>
                  <a:pt x="19006" y="4354"/>
                </a:cubicBezTo>
                <a:cubicBezTo>
                  <a:pt x="20040" y="4354"/>
                  <a:pt x="20900" y="5279"/>
                  <a:pt x="20900" y="6391"/>
                </a:cubicBezTo>
                <a:lnTo>
                  <a:pt x="20900" y="12813"/>
                </a:lnTo>
                <a:close/>
                <a:moveTo>
                  <a:pt x="20900" y="12813"/>
                </a:moveTo>
                <a:cubicBezTo>
                  <a:pt x="20900" y="12813"/>
                  <a:pt x="20900" y="12813"/>
                  <a:pt x="20900" y="12813"/>
                </a:cubicBezTo>
              </a:path>
            </a:pathLst>
          </a:custGeom>
          <a:solidFill>
            <a:srgbClr val="053674"/>
          </a:solidFill>
          <a:ln w="3175">
            <a:solidFill>
              <a:srgbClr val="05367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6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13238640" y="9696960"/>
            <a:ext cx="759960" cy="816120"/>
          </a:xfrm>
          <a:prstGeom prst="rect">
            <a:avLst/>
          </a:prstGeom>
          <a:ln w="12700">
            <a:noFill/>
          </a:ln>
        </p:spPr>
      </p:pic>
      <p:sp>
        <p:nvSpPr>
          <p:cNvPr id="307" name="TextBox 3"/>
          <p:cNvSpPr/>
          <p:nvPr/>
        </p:nvSpPr>
        <p:spPr>
          <a:xfrm>
            <a:off x="1577160" y="910800"/>
            <a:ext cx="21229200" cy="2010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200000"/>
              </a:lnSpc>
              <a:tabLst>
                <a:tab pos="0" algn="l"/>
              </a:tabLst>
            </a:pPr>
            <a:r>
              <a:rPr lang="ru-RU" sz="66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Даты и длительность стажировки</a:t>
            </a:r>
            <a:endParaRPr lang="ru-RU" sz="66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Сквиркл"/>
          <p:cNvSpPr/>
          <p:nvPr/>
        </p:nvSpPr>
        <p:spPr>
          <a:xfrm>
            <a:off x="894960" y="3942360"/>
            <a:ext cx="4668480" cy="252648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Сквиркл"/>
          <p:cNvSpPr/>
          <p:nvPr/>
        </p:nvSpPr>
        <p:spPr>
          <a:xfrm>
            <a:off x="6470280" y="3922560"/>
            <a:ext cx="4704480" cy="254628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Сквиркл"/>
          <p:cNvSpPr/>
          <p:nvPr/>
        </p:nvSpPr>
        <p:spPr>
          <a:xfrm>
            <a:off x="17415360" y="3900600"/>
            <a:ext cx="4591080" cy="252648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Сквиркл"/>
          <p:cNvSpPr/>
          <p:nvPr/>
        </p:nvSpPr>
        <p:spPr>
          <a:xfrm>
            <a:off x="12031560" y="3960720"/>
            <a:ext cx="4672800" cy="252648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TextBox 3"/>
          <p:cNvSpPr/>
          <p:nvPr/>
        </p:nvSpPr>
        <p:spPr>
          <a:xfrm>
            <a:off x="0" y="1252080"/>
            <a:ext cx="21229200" cy="1105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10000"/>
              </a:lnSpc>
              <a:tabLst>
                <a:tab pos="0" algn="l"/>
              </a:tabLst>
            </a:pPr>
            <a:r>
              <a:rPr lang="ru-RU" sz="66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обучение втб юниор в региональной сети</a:t>
            </a:r>
            <a:endParaRPr lang="ru-RU" sz="6600" b="0" strike="noStrike" spc="-1">
              <a:latin typeface="XO Oriel"/>
            </a:endParaRPr>
          </a:p>
        </p:txBody>
      </p:sp>
      <p:sp>
        <p:nvSpPr>
          <p:cNvPr id="318" name="TextBox 13"/>
          <p:cNvSpPr/>
          <p:nvPr/>
        </p:nvSpPr>
        <p:spPr>
          <a:xfrm>
            <a:off x="985680" y="6944760"/>
            <a:ext cx="4060800" cy="466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ctr">
              <a:lnSpc>
                <a:spcPct val="100000"/>
              </a:lnSpc>
              <a:spcAft>
                <a:spcPts val="601"/>
              </a:spcAft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финансовые продукты,</a:t>
            </a:r>
            <a:endParaRPr lang="ru-RU" sz="2800" b="0" strike="noStrike" spc="-1">
              <a:latin typeface="XO Oriel"/>
            </a:endParaRPr>
          </a:p>
          <a:p>
            <a:pPr marL="457200" indent="-456840" algn="ctr">
              <a:lnSpc>
                <a:spcPct val="100000"/>
              </a:lnSpc>
              <a:spcAft>
                <a:spcPts val="601"/>
              </a:spcAft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стандарты обслуживания,</a:t>
            </a:r>
            <a:endParaRPr lang="ru-RU" sz="2800" b="0" strike="noStrike" spc="-1">
              <a:latin typeface="XO Oriel"/>
            </a:endParaRPr>
          </a:p>
          <a:p>
            <a:pPr marL="457200" indent="-456840" algn="ctr">
              <a:lnSpc>
                <a:spcPct val="100000"/>
              </a:lnSpc>
              <a:spcAft>
                <a:spcPts val="601"/>
              </a:spcAft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выполнение простых клиентских операций</a:t>
            </a:r>
            <a:endParaRPr lang="ru-RU" sz="2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2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>
              <a:latin typeface="XO Oriel"/>
            </a:endParaRPr>
          </a:p>
        </p:txBody>
      </p:sp>
      <p:sp>
        <p:nvSpPr>
          <p:cNvPr id="319" name="TextBox 1"/>
          <p:cNvSpPr/>
          <p:nvPr/>
        </p:nvSpPr>
        <p:spPr>
          <a:xfrm>
            <a:off x="828720" y="4790880"/>
            <a:ext cx="4784760" cy="955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Изучение </a:t>
            </a:r>
            <a:endParaRPr lang="ru-RU" sz="2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первичной информации 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20" name="TextBox 51"/>
          <p:cNvSpPr/>
          <p:nvPr/>
        </p:nvSpPr>
        <p:spPr>
          <a:xfrm>
            <a:off x="6718680" y="4513680"/>
            <a:ext cx="4273200" cy="1382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Изучение </a:t>
            </a:r>
            <a:endParaRPr lang="ru-RU" sz="2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информации по работе с физическими лицами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21" name="TextBox 52"/>
          <p:cNvSpPr/>
          <p:nvPr/>
        </p:nvSpPr>
        <p:spPr>
          <a:xfrm>
            <a:off x="11707920" y="4398840"/>
            <a:ext cx="5184720" cy="1808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Изучение </a:t>
            </a:r>
            <a:endParaRPr lang="ru-RU" sz="2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информации по работе с зарплатными и корпоративными клиентами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22" name="TextBox 53"/>
          <p:cNvSpPr/>
          <p:nvPr/>
        </p:nvSpPr>
        <p:spPr>
          <a:xfrm>
            <a:off x="17460360" y="4790880"/>
            <a:ext cx="4546080" cy="955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Знакомство с работой в премиальном сегменте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23" name="TextBox 13"/>
          <p:cNvSpPr/>
          <p:nvPr/>
        </p:nvSpPr>
        <p:spPr>
          <a:xfrm>
            <a:off x="6881760" y="6942600"/>
            <a:ext cx="3625920" cy="365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полный перечень продуктовой линейки Банка,</a:t>
            </a:r>
            <a:endParaRPr lang="ru-RU" sz="2800" b="0" strike="noStrike" spc="-1">
              <a:latin typeface="XO Oriel"/>
            </a:endParaRPr>
          </a:p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работа в программном обеспечении</a:t>
            </a:r>
            <a:endParaRPr lang="ru-RU" sz="2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endParaRPr lang="ru-RU" sz="2800" b="0" strike="noStrike" spc="-1">
              <a:latin typeface="XO Oriel"/>
            </a:endParaRPr>
          </a:p>
        </p:txBody>
      </p:sp>
      <p:sp>
        <p:nvSpPr>
          <p:cNvPr id="324" name="TextBox 13"/>
          <p:cNvSpPr/>
          <p:nvPr/>
        </p:nvSpPr>
        <p:spPr>
          <a:xfrm>
            <a:off x="12173760" y="6925320"/>
            <a:ext cx="3913920" cy="357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специфика работы с корпоративными клиентами,</a:t>
            </a:r>
            <a:endParaRPr lang="ru-RU" sz="2800" b="0" strike="noStrike" spc="-1">
              <a:latin typeface="XO Oriel"/>
            </a:endParaRPr>
          </a:p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навыки эффективных презентаций для больших аудиторий 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25" name="TextBox 13"/>
          <p:cNvSpPr/>
          <p:nvPr/>
        </p:nvSpPr>
        <p:spPr>
          <a:xfrm>
            <a:off x="17634960" y="6942600"/>
            <a:ext cx="3913920" cy="40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специфика продаж и обслуживания клиентов сегмента Привилегия,</a:t>
            </a:r>
            <a:endParaRPr lang="ru-RU" sz="2800" b="0" strike="noStrike" spc="-1">
              <a:latin typeface="XO Oriel"/>
            </a:endParaRPr>
          </a:p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изучение продуктовой линейки ВТБ для клиентов сегмента Привилегия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26" name="TextBox 58"/>
          <p:cNvSpPr/>
          <p:nvPr/>
        </p:nvSpPr>
        <p:spPr>
          <a:xfrm>
            <a:off x="1338840" y="12243600"/>
            <a:ext cx="3780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ru-RU" sz="1800" b="0" i="1" strike="noStrike" spc="-1">
                <a:solidFill>
                  <a:srgbClr val="333333"/>
                </a:solidFill>
                <a:latin typeface="VTB Group Book"/>
                <a:ea typeface="Helvetica Neue"/>
              </a:rPr>
              <a:t>с момента оформления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327" name="TextBox 59"/>
          <p:cNvSpPr/>
          <p:nvPr/>
        </p:nvSpPr>
        <p:spPr>
          <a:xfrm>
            <a:off x="6932520" y="12243600"/>
            <a:ext cx="3780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ru-RU" sz="1800" b="0" i="1" strike="noStrike" spc="-1">
                <a:solidFill>
                  <a:srgbClr val="333333"/>
                </a:solidFill>
                <a:latin typeface="VTB Group Book"/>
                <a:ea typeface="Helvetica Neue"/>
              </a:rPr>
              <a:t>сентябрь 2023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328" name="TextBox 60"/>
          <p:cNvSpPr/>
          <p:nvPr/>
        </p:nvSpPr>
        <p:spPr>
          <a:xfrm>
            <a:off x="12477600" y="12243600"/>
            <a:ext cx="3780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ru-RU" sz="1800" b="0" i="1" strike="noStrike" spc="-1">
                <a:solidFill>
                  <a:srgbClr val="333333"/>
                </a:solidFill>
                <a:latin typeface="VTB Group Book"/>
                <a:ea typeface="Helvetica Neue"/>
              </a:rPr>
              <a:t>март 202</a:t>
            </a:r>
            <a:r>
              <a:rPr lang="en-US" sz="1800" b="0" i="1" strike="noStrike" spc="-1">
                <a:solidFill>
                  <a:srgbClr val="333333"/>
                </a:solidFill>
                <a:latin typeface="VTB Group Book"/>
                <a:ea typeface="Helvetica Neue"/>
              </a:rPr>
              <a:t>4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329" name="TextBox 61"/>
          <p:cNvSpPr/>
          <p:nvPr/>
        </p:nvSpPr>
        <p:spPr>
          <a:xfrm>
            <a:off x="17843040" y="12243600"/>
            <a:ext cx="3780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ru-RU" sz="1800" b="0" i="1" strike="noStrike" spc="-1">
                <a:solidFill>
                  <a:srgbClr val="333333"/>
                </a:solidFill>
                <a:latin typeface="VTB Group Book"/>
                <a:ea typeface="Helvetica Neue"/>
              </a:rPr>
              <a:t>май-июнь 202</a:t>
            </a:r>
            <a:r>
              <a:rPr lang="en-US" sz="1800" b="0" i="1" strike="noStrike" spc="-1">
                <a:solidFill>
                  <a:srgbClr val="333333"/>
                </a:solidFill>
                <a:latin typeface="VTB Group Book"/>
                <a:ea typeface="Helvetica Neue"/>
              </a:rPr>
              <a:t>4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330" name="Прямоугольник 3"/>
          <p:cNvSpPr/>
          <p:nvPr/>
        </p:nvSpPr>
        <p:spPr>
          <a:xfrm>
            <a:off x="3369600" y="2671560"/>
            <a:ext cx="176443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0" i="1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Обучение в розничном бизнесе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31" name="Сквиркл"/>
          <p:cNvSpPr/>
          <p:nvPr/>
        </p:nvSpPr>
        <p:spPr>
          <a:xfrm>
            <a:off x="7918200" y="13010760"/>
            <a:ext cx="8760960" cy="50148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Прямоугольник 2"/>
          <p:cNvSpPr/>
          <p:nvPr/>
        </p:nvSpPr>
        <p:spPr>
          <a:xfrm>
            <a:off x="7752600" y="13080960"/>
            <a:ext cx="88779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0" i="1" strike="noStrike" spc="-35">
                <a:solidFill>
                  <a:srgbClr val="053674"/>
                </a:solidFill>
                <a:latin typeface="VTB Group Book"/>
                <a:ea typeface="Arial"/>
              </a:rPr>
              <a:t>*На каждом этапе обучения за стажером-Юниором закрепляется Наставник/опытный коллега</a:t>
            </a:r>
            <a:endParaRPr lang="ru-RU" sz="14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Сквиркл"/>
          <p:cNvSpPr/>
          <p:nvPr/>
        </p:nvSpPr>
        <p:spPr>
          <a:xfrm>
            <a:off x="871920" y="3966480"/>
            <a:ext cx="4668480" cy="252648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Сквиркл"/>
          <p:cNvSpPr/>
          <p:nvPr/>
        </p:nvSpPr>
        <p:spPr>
          <a:xfrm>
            <a:off x="6447240" y="3946320"/>
            <a:ext cx="4704480" cy="254628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Сквиркл"/>
          <p:cNvSpPr/>
          <p:nvPr/>
        </p:nvSpPr>
        <p:spPr>
          <a:xfrm>
            <a:off x="17392320" y="3924360"/>
            <a:ext cx="4591080" cy="252648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Сквиркл"/>
          <p:cNvSpPr/>
          <p:nvPr/>
        </p:nvSpPr>
        <p:spPr>
          <a:xfrm>
            <a:off x="12008520" y="3984480"/>
            <a:ext cx="4672800" cy="252648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TextBox 3"/>
          <p:cNvSpPr/>
          <p:nvPr/>
        </p:nvSpPr>
        <p:spPr>
          <a:xfrm>
            <a:off x="0" y="1253160"/>
            <a:ext cx="21229200" cy="1105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10000"/>
              </a:lnSpc>
              <a:tabLst>
                <a:tab pos="0" algn="l"/>
              </a:tabLst>
            </a:pPr>
            <a:r>
              <a:rPr lang="ru-RU" sz="6600" b="1" strike="noStrike" cap="all" spc="-1">
                <a:solidFill>
                  <a:srgbClr val="053674"/>
                </a:solidFill>
                <a:latin typeface="VTB Group Demi Bold"/>
                <a:ea typeface="Arial"/>
              </a:rPr>
              <a:t>обучение втб юниор в региональной сети</a:t>
            </a:r>
            <a:endParaRPr lang="ru-RU" sz="6600" b="0" strike="noStrike" spc="-1">
              <a:latin typeface="XO Oriel"/>
            </a:endParaRPr>
          </a:p>
        </p:txBody>
      </p:sp>
      <p:sp>
        <p:nvSpPr>
          <p:cNvPr id="338" name="TextBox 13"/>
          <p:cNvSpPr/>
          <p:nvPr/>
        </p:nvSpPr>
        <p:spPr>
          <a:xfrm>
            <a:off x="963000" y="6968520"/>
            <a:ext cx="4060800" cy="380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ctr">
              <a:lnSpc>
                <a:spcPct val="100000"/>
              </a:lnSpc>
              <a:spcAft>
                <a:spcPts val="601"/>
              </a:spcAft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Самостоятельное изучение учебных материалов </a:t>
            </a:r>
            <a:endParaRPr lang="ru-RU" sz="2800" b="0" strike="noStrike" spc="-1">
              <a:latin typeface="XO Oriel"/>
            </a:endParaRPr>
          </a:p>
          <a:p>
            <a:pPr marL="457200" indent="-456840" algn="ctr">
              <a:lnSpc>
                <a:spcPct val="100000"/>
              </a:lnSpc>
              <a:spcAft>
                <a:spcPts val="601"/>
              </a:spcAft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С 1-й недели</a:t>
            </a:r>
            <a:endParaRPr lang="ru-RU" sz="2800" b="0" strike="noStrike" spc="-1">
              <a:latin typeface="XO Oriel"/>
            </a:endParaRPr>
          </a:p>
          <a:p>
            <a:pPr marL="457200" indent="-456840" algn="ctr">
              <a:lnSpc>
                <a:spcPct val="100000"/>
              </a:lnSpc>
              <a:spcAft>
                <a:spcPts val="601"/>
              </a:spcAft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Длительность – 1 неделя</a:t>
            </a:r>
            <a:endParaRPr lang="ru-RU" sz="2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ru-RU" sz="2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>
              <a:latin typeface="XO Oriel"/>
            </a:endParaRPr>
          </a:p>
        </p:txBody>
      </p:sp>
      <p:sp>
        <p:nvSpPr>
          <p:cNvPr id="339" name="TextBox 1"/>
          <p:cNvSpPr/>
          <p:nvPr/>
        </p:nvSpPr>
        <p:spPr>
          <a:xfrm>
            <a:off x="806040" y="5027760"/>
            <a:ext cx="4784760" cy="528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Самостоятельное обучение 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40" name="TextBox 51"/>
          <p:cNvSpPr/>
          <p:nvPr/>
        </p:nvSpPr>
        <p:spPr>
          <a:xfrm>
            <a:off x="6696000" y="4964040"/>
            <a:ext cx="4273200" cy="528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Базовое обучение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41" name="TextBox 52"/>
          <p:cNvSpPr/>
          <p:nvPr/>
        </p:nvSpPr>
        <p:spPr>
          <a:xfrm>
            <a:off x="11684880" y="4849200"/>
            <a:ext cx="5184720" cy="955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Самостоятельное </a:t>
            </a:r>
            <a:endParaRPr lang="ru-RU" sz="2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обучение 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42" name="TextBox 53"/>
          <p:cNvSpPr/>
          <p:nvPr/>
        </p:nvSpPr>
        <p:spPr>
          <a:xfrm>
            <a:off x="17437320" y="5028120"/>
            <a:ext cx="4546080" cy="528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35">
                <a:solidFill>
                  <a:srgbClr val="053674"/>
                </a:solidFill>
                <a:latin typeface="VTB Group Book"/>
                <a:ea typeface="Arial"/>
              </a:rPr>
              <a:t>Продвинутое обучение 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43" name="TextBox 13"/>
          <p:cNvSpPr/>
          <p:nvPr/>
        </p:nvSpPr>
        <p:spPr>
          <a:xfrm>
            <a:off x="6859080" y="6966360"/>
            <a:ext cx="4110120" cy="330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Самостоятельное изучение учебных материалов </a:t>
            </a:r>
            <a:endParaRPr lang="ru-RU" sz="2800" b="0" strike="noStrike" spc="-1">
              <a:latin typeface="XO Oriel"/>
            </a:endParaRPr>
          </a:p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2-4 неделя</a:t>
            </a:r>
            <a:endParaRPr lang="ru-RU" sz="2800" b="0" strike="noStrike" spc="-1">
              <a:latin typeface="XO Oriel"/>
            </a:endParaRPr>
          </a:p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Длительность – 1 месяц</a:t>
            </a:r>
            <a:endParaRPr lang="ru-RU" sz="2800" b="0" strike="noStrike" spc="-1">
              <a:latin typeface="XO Orie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endParaRPr lang="ru-RU" sz="2800" b="0" strike="noStrike" spc="-1">
              <a:latin typeface="XO Oriel"/>
            </a:endParaRPr>
          </a:p>
        </p:txBody>
      </p:sp>
      <p:sp>
        <p:nvSpPr>
          <p:cNvPr id="344" name="TextBox 13"/>
          <p:cNvSpPr/>
          <p:nvPr/>
        </p:nvSpPr>
        <p:spPr>
          <a:xfrm>
            <a:off x="12150720" y="6949080"/>
            <a:ext cx="3913920" cy="357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специфика работы с корпоративными клиентами,</a:t>
            </a:r>
            <a:endParaRPr lang="ru-RU" sz="2800" b="0" strike="noStrike" spc="-1">
              <a:latin typeface="XO Oriel"/>
            </a:endParaRPr>
          </a:p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навыки эффективных презентаций для больших аудиторий 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45" name="TextBox 13"/>
          <p:cNvSpPr/>
          <p:nvPr/>
        </p:nvSpPr>
        <p:spPr>
          <a:xfrm>
            <a:off x="17611920" y="6966360"/>
            <a:ext cx="3913920" cy="322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Обучение для повышения экспертизы</a:t>
            </a:r>
            <a:endParaRPr lang="ru-RU" sz="2800" b="0" strike="noStrike" spc="-1">
              <a:latin typeface="XO Oriel"/>
            </a:endParaRPr>
          </a:p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С 3 месяца </a:t>
            </a:r>
            <a:endParaRPr lang="ru-RU" sz="2800" b="0" strike="noStrike" spc="-1">
              <a:latin typeface="XO Oriel"/>
            </a:endParaRPr>
          </a:p>
          <a:p>
            <a:pPr marL="457200" indent="-456840" algn="ctr">
              <a:lnSpc>
                <a:spcPct val="100000"/>
              </a:lnSpc>
              <a:spcBef>
                <a:spcPts val="601"/>
              </a:spcBef>
              <a:buClr>
                <a:srgbClr val="333333"/>
              </a:buClr>
              <a:buFont typeface="StarSymbol"/>
              <a:buChar char="-"/>
              <a:tabLst>
                <a:tab pos="0" algn="l"/>
              </a:tabLst>
            </a:pPr>
            <a:r>
              <a:rPr lang="ru-RU" sz="2800" b="0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Длительность зависит от программы 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46" name="Прямоугольник 3"/>
          <p:cNvSpPr/>
          <p:nvPr/>
        </p:nvSpPr>
        <p:spPr>
          <a:xfrm>
            <a:off x="3369600" y="2709360"/>
            <a:ext cx="176443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0" i="1" strike="noStrike" spc="-1">
                <a:solidFill>
                  <a:srgbClr val="333333"/>
                </a:solidFill>
                <a:latin typeface="VTB Group Book"/>
                <a:ea typeface="Helvetica Neue Medium"/>
              </a:rPr>
              <a:t>Обучение в среднем и малом бизнесе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47" name="Сквиркл"/>
          <p:cNvSpPr/>
          <p:nvPr/>
        </p:nvSpPr>
        <p:spPr>
          <a:xfrm>
            <a:off x="7918200" y="13010760"/>
            <a:ext cx="8760960" cy="50148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Прямоугольник 2"/>
          <p:cNvSpPr/>
          <p:nvPr/>
        </p:nvSpPr>
        <p:spPr>
          <a:xfrm>
            <a:off x="7752600" y="13080960"/>
            <a:ext cx="88779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0" i="1" strike="noStrike" spc="-35">
                <a:solidFill>
                  <a:srgbClr val="053674"/>
                </a:solidFill>
                <a:latin typeface="VTB Group Book"/>
                <a:ea typeface="Arial"/>
              </a:rPr>
              <a:t>*На каждом этапе обучения за стажером-Юниором закрепляется Наставник/опытный коллега</a:t>
            </a:r>
            <a:endParaRPr lang="ru-RU" sz="14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A2896"/>
      </a:dk2>
      <a:lt2>
        <a:srgbClr val="FFFFFF"/>
      </a:lt2>
      <a:accent1>
        <a:srgbClr val="D8D8D8"/>
      </a:accent1>
      <a:accent2>
        <a:srgbClr val="CCEEFF"/>
      </a:accent2>
      <a:accent3>
        <a:srgbClr val="00AAFF"/>
      </a:accent3>
      <a:accent4>
        <a:srgbClr val="0A2896"/>
      </a:accent4>
      <a:accent5>
        <a:srgbClr val="F0A028"/>
      </a:accent5>
      <a:accent6>
        <a:srgbClr val="808080"/>
      </a:accent6>
      <a:hlink>
        <a:srgbClr val="00AAFF"/>
      </a:hlink>
      <a:folHlink>
        <a:srgbClr val="0A28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A2896"/>
      </a:dk2>
      <a:lt2>
        <a:srgbClr val="FFFFFF"/>
      </a:lt2>
      <a:accent1>
        <a:srgbClr val="D8D8D8"/>
      </a:accent1>
      <a:accent2>
        <a:srgbClr val="CCEEFF"/>
      </a:accent2>
      <a:accent3>
        <a:srgbClr val="00AAFF"/>
      </a:accent3>
      <a:accent4>
        <a:srgbClr val="0A2896"/>
      </a:accent4>
      <a:accent5>
        <a:srgbClr val="F0A028"/>
      </a:accent5>
      <a:accent6>
        <a:srgbClr val="808080"/>
      </a:accent6>
      <a:hlink>
        <a:srgbClr val="00AAFF"/>
      </a:hlink>
      <a:folHlink>
        <a:srgbClr val="0A28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918</Words>
  <Application>Microsoft Office PowerPoint</Application>
  <PresentationFormat>Произвольный</PresentationFormat>
  <Paragraphs>189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18</vt:i4>
      </vt:variant>
    </vt:vector>
  </HeadingPairs>
  <TitlesOfParts>
    <vt:vector size="38" baseType="lpstr">
      <vt:lpstr>Arial</vt:lpstr>
      <vt:lpstr>DejaVu Sans</vt:lpstr>
      <vt:lpstr>Helvetica Neue</vt:lpstr>
      <vt:lpstr>Helvetica Neue Light</vt:lpstr>
      <vt:lpstr>Helvetica Neue Medium</vt:lpstr>
      <vt:lpstr>Muller Medium</vt:lpstr>
      <vt:lpstr>Muller Regular</vt:lpstr>
      <vt:lpstr>StarSymbol</vt:lpstr>
      <vt:lpstr>Symbol</vt:lpstr>
      <vt:lpstr>Times New Roman</vt:lpstr>
      <vt:lpstr>VTB Group Book</vt:lpstr>
      <vt:lpstr>VTB Group Cond</vt:lpstr>
      <vt:lpstr>VTB Group Cond Light</vt:lpstr>
      <vt:lpstr>VTB Group Demi Bold</vt:lpstr>
      <vt:lpstr>Wingdings</vt:lpstr>
      <vt:lpstr>XO Oriel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Леонидис Нина Сергеевна</dc:creator>
  <dc:description/>
  <cp:lastModifiedBy>Колесникова Алия Кашафовна</cp:lastModifiedBy>
  <cp:revision>76</cp:revision>
  <dcterms:modified xsi:type="dcterms:W3CDTF">2023-03-06T12:42:48Z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8</vt:i4>
  </property>
  <property fmtid="{D5CDD505-2E9C-101B-9397-08002B2CF9AE}" pid="3" name="PresentationFormat">
    <vt:lpwstr>Произвольный</vt:lpwstr>
  </property>
  <property fmtid="{D5CDD505-2E9C-101B-9397-08002B2CF9AE}" pid="4" name="Slides">
    <vt:i4>19</vt:i4>
  </property>
</Properties>
</file>